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handoutMasterIdLst>
    <p:handoutMasterId r:id="rId28"/>
  </p:handoutMasterIdLst>
  <p:sldIdLst>
    <p:sldId id="256" r:id="rId2"/>
    <p:sldId id="334" r:id="rId3"/>
    <p:sldId id="335" r:id="rId4"/>
    <p:sldId id="336" r:id="rId5"/>
    <p:sldId id="333" r:id="rId6"/>
    <p:sldId id="337" r:id="rId7"/>
    <p:sldId id="338" r:id="rId8"/>
    <p:sldId id="312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32" r:id="rId18"/>
    <p:sldId id="309" r:id="rId19"/>
    <p:sldId id="310" r:id="rId20"/>
    <p:sldId id="311" r:id="rId21"/>
    <p:sldId id="327" r:id="rId22"/>
    <p:sldId id="328" r:id="rId23"/>
    <p:sldId id="330" r:id="rId24"/>
    <p:sldId id="329" r:id="rId25"/>
    <p:sldId id="274" r:id="rId26"/>
  </p:sldIdLst>
  <p:sldSz cx="9144000" cy="5143500" type="screen16x9"/>
  <p:notesSz cx="6888163" cy="100203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ora" panose="020B0604020202020204" charset="0"/>
      <p:regular r:id="rId33"/>
      <p:bold r:id="rId34"/>
      <p:italic r:id="rId35"/>
      <p:boldItalic r:id="rId36"/>
    </p:embeddedFont>
    <p:embeddedFont>
      <p:font typeface="Quattrocento Sans" panose="020B0604020202020204" charset="0"/>
      <p:regular r:id="rId37"/>
      <p:bold r:id="rId38"/>
      <p:italic r:id="rId39"/>
      <p:boldItalic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890BC-A0FE-4612-AC87-265C72DA9D48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902075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92E6F-C643-4DEE-BFEF-46A72C906D0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701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820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048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041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309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518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730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54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756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324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496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126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057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030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617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816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1628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739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338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631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294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218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927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893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224054" y="359094"/>
            <a:ext cx="8695892" cy="8638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dirty="0"/>
              <a:t>Prueba y Mantenimiento de Software</a:t>
            </a:r>
            <a:endParaRPr dirty="0"/>
          </a:p>
        </p:txBody>
      </p:sp>
      <p:grpSp>
        <p:nvGrpSpPr>
          <p:cNvPr id="12" name="Google Shape;943;p48"/>
          <p:cNvGrpSpPr/>
          <p:nvPr/>
        </p:nvGrpSpPr>
        <p:grpSpPr>
          <a:xfrm>
            <a:off x="1220681" y="3495938"/>
            <a:ext cx="342882" cy="350068"/>
            <a:chOff x="3951850" y="2985350"/>
            <a:chExt cx="407950" cy="416500"/>
          </a:xfrm>
        </p:grpSpPr>
        <p:sp>
          <p:nvSpPr>
            <p:cNvPr id="13" name="Google Shape;944;p4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45;p4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46;p4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47;p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71;p12"/>
          <p:cNvSpPr txBox="1">
            <a:spLocks/>
          </p:cNvSpPr>
          <p:nvPr/>
        </p:nvSpPr>
        <p:spPr>
          <a:xfrm>
            <a:off x="1230504" y="4103861"/>
            <a:ext cx="8029903" cy="86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sz="2800" dirty="0"/>
              <a:t>UNIDAD 1 – Conceptos básicos de testing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15AB38E-CF13-4155-BA6F-3B1ABAE43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83" y="139315"/>
            <a:ext cx="6409594" cy="43541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57835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 causa los fallos?</a:t>
            </a:r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522513" y="1578150"/>
            <a:ext cx="4619115" cy="255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ERROR HUMANO</a:t>
            </a:r>
            <a:endParaRPr sz="1600" dirty="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BO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El defecto se introdujo en el código del Software, en los datos o en los parámetros de configuración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BO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Porque?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s-BO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Plazos cortos para la entrega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s-BO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Por la complejidad del sistema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s-BO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El desarrollar o analista entendieron mal el requerimiento  </a:t>
            </a:r>
            <a:endParaRPr sz="16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769429" y="1578150"/>
            <a:ext cx="3200399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CONDICIONES AMBIENTALES</a:t>
            </a:r>
            <a:endParaRPr sz="1600" dirty="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s-BO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Fallas del disco duro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s-BO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Errores en los servicios 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s-BO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Factores ambientales sobrecarga, magnetismo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s-BO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Fluctuación en el suministro de energía eléctrica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932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57835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Porque son necesarias las pruebas?</a:t>
            </a:r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" name="Grupo 1"/>
          <p:cNvGrpSpPr/>
          <p:nvPr/>
        </p:nvGrpSpPr>
        <p:grpSpPr>
          <a:xfrm>
            <a:off x="271107" y="119181"/>
            <a:ext cx="8546470" cy="4892400"/>
            <a:chOff x="271107" y="119181"/>
            <a:chExt cx="8546470" cy="4892400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5928" y="119181"/>
              <a:ext cx="2631649" cy="3326405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2205" y="3515855"/>
              <a:ext cx="5932714" cy="1495726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07" y="1413489"/>
              <a:ext cx="2385003" cy="3588346"/>
            </a:xfrm>
            <a:prstGeom prst="rect">
              <a:avLst/>
            </a:prstGeom>
          </p:spPr>
        </p:pic>
        <p:sp>
          <p:nvSpPr>
            <p:cNvPr id="16" name="Google Shape;93;p13"/>
            <p:cNvSpPr txBox="1"/>
            <p:nvPr/>
          </p:nvSpPr>
          <p:spPr>
            <a:xfrm>
              <a:off x="2985529" y="1401981"/>
              <a:ext cx="3200399" cy="22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spcBef>
                  <a:spcPts val="600"/>
                </a:spcBef>
                <a:spcAft>
                  <a:spcPts val="0"/>
                </a:spcAft>
                <a:buFontTx/>
                <a:buChar char="-"/>
              </a:pPr>
              <a:r>
                <a:rPr lang="es-BO" sz="1600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Mariner 1 (cohete NASA)</a:t>
              </a:r>
            </a:p>
            <a:p>
              <a:pPr marL="171450" lvl="0" indent="-171450" algn="l" rtl="0">
                <a:spcBef>
                  <a:spcPts val="600"/>
                </a:spcBef>
                <a:spcAft>
                  <a:spcPts val="0"/>
                </a:spcAft>
                <a:buFontTx/>
                <a:buChar char="-"/>
              </a:pPr>
              <a:r>
                <a:rPr lang="es-BO" sz="1600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Therac-25 (radioterapia)</a:t>
              </a:r>
            </a:p>
            <a:p>
              <a:pPr marL="171450" lvl="0" indent="-171450" algn="l" rtl="0">
                <a:spcBef>
                  <a:spcPts val="600"/>
                </a:spcBef>
                <a:spcAft>
                  <a:spcPts val="0"/>
                </a:spcAft>
                <a:buFontTx/>
                <a:buChar char="-"/>
              </a:pPr>
              <a:r>
                <a:rPr lang="es-BO" sz="1600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MIM 104 (misil antiaéreo)</a:t>
              </a:r>
            </a:p>
            <a:p>
              <a:pPr marL="171450" lvl="0" indent="-171450" algn="l" rtl="0">
                <a:spcBef>
                  <a:spcPts val="600"/>
                </a:spcBef>
                <a:spcAft>
                  <a:spcPts val="0"/>
                </a:spcAft>
                <a:buFontTx/>
                <a:buChar char="-"/>
              </a:pPr>
              <a:r>
                <a:rPr lang="es-BO" sz="1600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Apple (reconocimiento facial)</a:t>
              </a:r>
            </a:p>
            <a:p>
              <a:pPr marL="171450" lvl="0" indent="-171450" algn="l" rtl="0">
                <a:spcBef>
                  <a:spcPts val="600"/>
                </a:spcBef>
                <a:spcAft>
                  <a:spcPts val="0"/>
                </a:spcAft>
                <a:buFontTx/>
                <a:buChar char="-"/>
              </a:pPr>
              <a:r>
                <a:rPr lang="es-BO" sz="1600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Windows (pantalla azul)</a:t>
              </a:r>
            </a:p>
            <a:p>
              <a:pPr marL="171450" lvl="0" indent="-171450" algn="l" rtl="0">
                <a:spcBef>
                  <a:spcPts val="600"/>
                </a:spcBef>
                <a:spcAft>
                  <a:spcPts val="0"/>
                </a:spcAft>
                <a:buFontTx/>
                <a:buChar char="-"/>
              </a:pPr>
              <a:r>
                <a:rPr lang="es-BO" sz="1600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Uber (seguridad)</a:t>
              </a:r>
            </a:p>
            <a:p>
              <a:pPr marL="171450" lvl="0" indent="-171450" algn="l" rtl="0">
                <a:spcBef>
                  <a:spcPts val="600"/>
                </a:spcBef>
                <a:spcAft>
                  <a:spcPts val="0"/>
                </a:spcAft>
                <a:buFontTx/>
                <a:buChar char="-"/>
              </a:pPr>
              <a:endParaRPr sz="1200" dirty="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67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381250" y="700164"/>
            <a:ext cx="557835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Porque son necesarias las pruebas?</a:t>
            </a:r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30636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1131083" y="1135764"/>
            <a:ext cx="74121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81000">
              <a:buClr>
                <a:schemeClr val="accent1"/>
              </a:buClr>
              <a:buSzPts val="2400"/>
              <a:buChar char="◉"/>
            </a:pPr>
            <a:r>
              <a:rPr lang="es-BO" sz="1800" dirty="0"/>
              <a:t>El software esta en todo lugar. Se podría decir que esta en todos los aspectos y momentos de la vida de las personas. Algunas veces el software es obvio, otras veces no.</a:t>
            </a:r>
            <a:endParaRPr lang="en-US" sz="1800" dirty="0"/>
          </a:p>
        </p:txBody>
      </p:sp>
      <p:sp>
        <p:nvSpPr>
          <p:cNvPr id="13" name="Google Shape;86;p13"/>
          <p:cNvSpPr txBox="1">
            <a:spLocks/>
          </p:cNvSpPr>
          <p:nvPr/>
        </p:nvSpPr>
        <p:spPr>
          <a:xfrm>
            <a:off x="1348260" y="2059094"/>
            <a:ext cx="557835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s-ES" dirty="0"/>
              <a:t>Que son las pruebas?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1098093" y="2494694"/>
            <a:ext cx="7412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81000">
              <a:buClr>
                <a:schemeClr val="accent1"/>
              </a:buClr>
              <a:buSzPts val="2400"/>
              <a:buChar char="◉"/>
            </a:pPr>
            <a:r>
              <a:rPr lang="es-BO" sz="1800" dirty="0"/>
              <a:t>Es una manera de explorar, de revisar el producto que se quiera desarrollar, experimentar, verlo entenderlo.</a:t>
            </a:r>
            <a:endParaRPr lang="en-US" sz="1800" dirty="0"/>
          </a:p>
        </p:txBody>
      </p:sp>
      <p:sp>
        <p:nvSpPr>
          <p:cNvPr id="17" name="Google Shape;86;p13"/>
          <p:cNvSpPr txBox="1">
            <a:spLocks/>
          </p:cNvSpPr>
          <p:nvPr/>
        </p:nvSpPr>
        <p:spPr>
          <a:xfrm>
            <a:off x="1348259" y="3141025"/>
            <a:ext cx="7469169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s-ES" dirty="0"/>
              <a:t>Pasando todas las pruebas se tiene un software sin errores?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1098093" y="3576625"/>
            <a:ext cx="7412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81000">
              <a:buClr>
                <a:schemeClr val="accent1"/>
              </a:buClr>
              <a:buSzPts val="2400"/>
              <a:buChar char="◉"/>
            </a:pPr>
            <a:r>
              <a:rPr lang="es-BO" sz="1800" dirty="0"/>
              <a:t>No. La seguridad de que el 100% de un software no tenga errores no va a suceder, podrá llegar a un buen porcentaje 99%.</a:t>
            </a:r>
            <a:endParaRPr lang="en-US" sz="1800" dirty="0"/>
          </a:p>
        </p:txBody>
      </p:sp>
      <p:sp>
        <p:nvSpPr>
          <p:cNvPr id="19" name="Google Shape;94;p13"/>
          <p:cNvSpPr txBox="1"/>
          <p:nvPr/>
        </p:nvSpPr>
        <p:spPr>
          <a:xfrm>
            <a:off x="881065" y="4222956"/>
            <a:ext cx="7846200" cy="63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i="1" dirty="0">
                <a:latin typeface="Lora"/>
                <a:ea typeface="Lora"/>
                <a:cs typeface="Lora"/>
                <a:sym typeface="Lora"/>
              </a:rPr>
              <a:t>El tiempo y los clientes nos han enseñado que pese a tener un buen plan de pruebas siempre se nos puede ir algunos detalles.</a:t>
            </a:r>
            <a:endParaRPr sz="1200" i="1" dirty="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100" i="1"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882296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57835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Razones para hacer pruebas?</a:t>
            </a:r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80553" y="1841535"/>
            <a:ext cx="2929347" cy="1180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SOFTWARE BIEN HECHO</a:t>
            </a:r>
            <a:endParaRPr sz="1600" dirty="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BO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Estamos viendo el problema y estamos en mejora continua.</a:t>
            </a:r>
            <a:endParaRPr sz="16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2840290" y="1769878"/>
            <a:ext cx="3347150" cy="173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BO" sz="1600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LOS COSTOS SE ESTAN VOLVIENDO MUY ALTOS</a:t>
            </a:r>
            <a:endParaRPr sz="1600" dirty="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s-BO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Hay equipos que están resolviendo problemas en lugar de tener buenas practicas y monitorear los procesos. 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sz="1200" u="sng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2" name="Google Shape;92;p13"/>
          <p:cNvSpPr txBox="1"/>
          <p:nvPr/>
        </p:nvSpPr>
        <p:spPr>
          <a:xfrm>
            <a:off x="6276910" y="1769878"/>
            <a:ext cx="2670267" cy="1664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STANDARES DE CALIDAD</a:t>
            </a:r>
            <a:endParaRPr sz="1600" dirty="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BO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Implicaciones legales y cumplir condiciones tanto de desarrollo como de entrega.</a:t>
            </a:r>
            <a:endParaRPr sz="16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94;p13"/>
          <p:cNvSpPr txBox="1"/>
          <p:nvPr/>
        </p:nvSpPr>
        <p:spPr>
          <a:xfrm>
            <a:off x="342900" y="4222956"/>
            <a:ext cx="8384365" cy="101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Lora"/>
                <a:ea typeface="Lora"/>
                <a:cs typeface="Lora"/>
                <a:sym typeface="Lora"/>
              </a:rPr>
              <a:t>Estudio de IBM. E</a:t>
            </a:r>
            <a:r>
              <a:rPr lang="en" sz="1200" b="1" i="1" dirty="0">
                <a:latin typeface="Lora"/>
                <a:ea typeface="Lora"/>
                <a:cs typeface="Lora"/>
                <a:sym typeface="Lora"/>
              </a:rPr>
              <a:t>l 68% de los errores salen durante la etapa de diseño y de analisis, porque… cuando no se entiende bien el software que se esta desarrollando es cuando empezamos a crear defectos, ya que estamos inventando lo que queremos hacer, cuando deberia haber una metodologia de  captura de informacion, analisis, diagramas, arquitetura, datos de salida, etc.</a:t>
            </a:r>
            <a:endParaRPr sz="1200" i="1" dirty="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100" i="1"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185047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305050" y="1245261"/>
            <a:ext cx="557835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Beneficios de las pruebas</a:t>
            </a:r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30636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881065" y="2001612"/>
            <a:ext cx="64899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81000">
              <a:buClr>
                <a:schemeClr val="accent1"/>
              </a:buClr>
              <a:buSzPts val="2400"/>
              <a:buChar char="◉"/>
            </a:pPr>
            <a:r>
              <a:rPr lang="es-BO" sz="1800" dirty="0"/>
              <a:t>Comprobar los requerimientos de nuestra aplicación.</a:t>
            </a:r>
          </a:p>
          <a:p>
            <a:pPr marL="457200" lvl="0" indent="-381000">
              <a:buClr>
                <a:schemeClr val="accent1"/>
              </a:buClr>
              <a:buSzPts val="2400"/>
              <a:buChar char="◉"/>
            </a:pPr>
            <a:r>
              <a:rPr lang="es-BO" sz="1800" dirty="0"/>
              <a:t>Aporta documentación y ejemplos de como se usan nuestras clases</a:t>
            </a:r>
          </a:p>
          <a:p>
            <a:pPr marL="457200" lvl="0" indent="-381000">
              <a:buClr>
                <a:schemeClr val="accent1"/>
              </a:buClr>
              <a:buSzPts val="2400"/>
              <a:buChar char="◉"/>
            </a:pPr>
            <a:r>
              <a:rPr lang="es-BO" sz="1800" dirty="0"/>
              <a:t>Ayuda en el diseño de la app –TDD</a:t>
            </a:r>
          </a:p>
          <a:p>
            <a:pPr marL="457200" lvl="0" indent="-381000">
              <a:buClr>
                <a:schemeClr val="accent1"/>
              </a:buClr>
              <a:buSzPts val="2400"/>
              <a:buChar char="◉"/>
            </a:pPr>
            <a:r>
              <a:rPr lang="es-BO" sz="1800" dirty="0"/>
              <a:t>Aporta confianza en el desarrollo.</a:t>
            </a:r>
          </a:p>
          <a:p>
            <a:pPr marL="457200" lvl="0" indent="-381000">
              <a:buClr>
                <a:schemeClr val="accent1"/>
              </a:buClr>
              <a:buSzPts val="2400"/>
              <a:buChar char="◉"/>
            </a:pPr>
            <a:r>
              <a:rPr lang="es-BO" sz="1800" dirty="0"/>
              <a:t>Nos da la confianza para re factorizar.</a:t>
            </a:r>
          </a:p>
          <a:p>
            <a:pPr marL="457200" lvl="0" indent="-381000">
              <a:buClr>
                <a:schemeClr val="accent1"/>
              </a:buClr>
              <a:buSzPts val="2400"/>
              <a:buChar char="◉"/>
            </a:pPr>
            <a:endParaRPr lang="en-US" sz="1800" dirty="0"/>
          </a:p>
        </p:txBody>
      </p:sp>
      <p:sp>
        <p:nvSpPr>
          <p:cNvPr id="19" name="Google Shape;94;p13"/>
          <p:cNvSpPr txBox="1"/>
          <p:nvPr/>
        </p:nvSpPr>
        <p:spPr>
          <a:xfrm>
            <a:off x="881065" y="4222956"/>
            <a:ext cx="7846200" cy="63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i="1" dirty="0">
                <a:latin typeface="Lora"/>
                <a:ea typeface="Lora"/>
                <a:cs typeface="Lora"/>
                <a:sym typeface="Lora"/>
              </a:rPr>
              <a:t>En general nos aporta valor tambien como profesionales ya que es una habilidad, una tecnica que se solicita bastante cada vez mas.</a:t>
            </a:r>
            <a:endParaRPr sz="1200" i="1" dirty="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100" i="1" dirty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677" y="249665"/>
            <a:ext cx="3046689" cy="180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03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57835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Cuanto testing es necesario?</a:t>
            </a:r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80553" y="1841534"/>
            <a:ext cx="2929347" cy="222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EL TESTING EXHAUSTIVO ES IMPOSIBLE</a:t>
            </a:r>
            <a:endParaRPr sz="1600" dirty="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s-BO" sz="1600" dirty="0">
                <a:latin typeface="Quattrocento Sans"/>
                <a:ea typeface="Quattrocento Sans"/>
                <a:cs typeface="Quattrocento Sans"/>
              </a:rPr>
              <a:t>-Cuánto </a:t>
            </a:r>
            <a:r>
              <a:rPr lang="es-BO" sz="1600" dirty="0" err="1">
                <a:latin typeface="Quattrocento Sans"/>
                <a:ea typeface="Quattrocento Sans"/>
                <a:cs typeface="Quattrocento Sans"/>
              </a:rPr>
              <a:t>testing</a:t>
            </a:r>
            <a:r>
              <a:rPr lang="es-BO" sz="1600" dirty="0">
                <a:latin typeface="Quattrocento Sans"/>
                <a:ea typeface="Quattrocento Sans"/>
                <a:cs typeface="Quattrocento Sans"/>
              </a:rPr>
              <a:t> es necesario realizar para cada producto de software?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s-BO" sz="1600" dirty="0">
                <a:latin typeface="Quattrocento Sans"/>
                <a:ea typeface="Quattrocento Sans"/>
                <a:cs typeface="Quattrocento Sans"/>
              </a:rPr>
              <a:t>-Cuándo debemos parar con las pruebas?</a:t>
            </a:r>
            <a:endParaRPr lang="en-US" sz="1600" dirty="0">
              <a:latin typeface="Quattrocento Sans"/>
              <a:ea typeface="Quattrocento Sans"/>
              <a:cs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en-US" sz="1600" dirty="0">
              <a:latin typeface="Quattrocento Sans"/>
              <a:ea typeface="Quattrocento Sans"/>
              <a:cs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2" name="Google Shape;92;p13"/>
          <p:cNvSpPr txBox="1"/>
          <p:nvPr/>
        </p:nvSpPr>
        <p:spPr>
          <a:xfrm>
            <a:off x="6705474" y="1980479"/>
            <a:ext cx="2166050" cy="1422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s-BO" sz="1600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Criterios de Salida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s-BO" sz="1600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Basados en riesgos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s-BO" sz="1600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Basados en plazos y presupuestos</a:t>
            </a:r>
            <a:endParaRPr sz="16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94;p13"/>
          <p:cNvSpPr txBox="1"/>
          <p:nvPr/>
        </p:nvSpPr>
        <p:spPr>
          <a:xfrm>
            <a:off x="385467" y="4312187"/>
            <a:ext cx="8384365" cy="8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BO" sz="1200" i="1" dirty="0">
                <a:solidFill>
                  <a:schemeClr val="tx1"/>
                </a:solidFill>
                <a:latin typeface="Lora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No encontrar mas defectos puede ser un criterio para terminar las pruebas).--&gt; Conjunto de condiciones que se debe acordar entre todos para que el proceso concluya. Ej. Se va a terminar con el </a:t>
            </a:r>
            <a:r>
              <a:rPr lang="es-BO" sz="1200" i="1" dirty="0" err="1">
                <a:solidFill>
                  <a:schemeClr val="tx1"/>
                </a:solidFill>
                <a:latin typeface="Lora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r>
              <a:rPr lang="es-BO" sz="1200" i="1" dirty="0">
                <a:solidFill>
                  <a:schemeClr val="tx1"/>
                </a:solidFill>
                <a:latin typeface="Lora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cuando se haya probado un 80% de la aplicación.</a:t>
            </a:r>
            <a:endParaRPr lang="en-US" sz="1200" i="1" dirty="0">
              <a:solidFill>
                <a:schemeClr val="tx1"/>
              </a:solidFill>
              <a:latin typeface="Lora" panose="020B060402020202020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100" i="1" dirty="0">
              <a:solidFill>
                <a:schemeClr val="tx1"/>
              </a:solidFill>
              <a:latin typeface="Lora" panose="020B0604020202020204" charset="0"/>
              <a:ea typeface="Lora"/>
              <a:cs typeface="Lora"/>
              <a:sym typeface="Lora"/>
            </a:endParaRPr>
          </a:p>
        </p:txBody>
      </p:sp>
      <p:sp>
        <p:nvSpPr>
          <p:cNvPr id="15" name="Google Shape;207;p23"/>
          <p:cNvSpPr/>
          <p:nvPr/>
        </p:nvSpPr>
        <p:spPr>
          <a:xfrm>
            <a:off x="3260067" y="1188447"/>
            <a:ext cx="3601743" cy="297325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Quattrocento Sans"/>
                <a:ea typeface="Quattrocento Sans"/>
                <a:cs typeface="Quattrocento Sans"/>
                <a:sym typeface="Quattrocento Sans"/>
              </a:rPr>
              <a:t>Debemos basarnos en riesgos y prioridades que es bastante subjetivo ya que depende de cad proyecto</a:t>
            </a:r>
            <a:endParaRPr sz="18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953016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9470" y="497237"/>
            <a:ext cx="557835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Proceso de ejecucion de pruebas</a:t>
            </a:r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30636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9" name="Google Shape;94;p13"/>
          <p:cNvSpPr txBox="1"/>
          <p:nvPr/>
        </p:nvSpPr>
        <p:spPr>
          <a:xfrm>
            <a:off x="140360" y="3185032"/>
            <a:ext cx="8877516" cy="188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36" lvl="0" indent="-342900" algn="just">
              <a:lnSpc>
                <a:spcPts val="2151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dirty="0"/>
              <a:t>Proporcionar información</a:t>
            </a:r>
          </a:p>
          <a:p>
            <a:pPr marL="355636" lvl="0" indent="-342900" algn="just">
              <a:lnSpc>
                <a:spcPts val="2151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dirty="0"/>
              <a:t>Observamos la salida ?¡Que hacemos con esto…. Esta bien?</a:t>
            </a:r>
          </a:p>
          <a:p>
            <a:pPr marL="355636" lvl="0" indent="-342900" algn="just">
              <a:lnSpc>
                <a:spcPts val="2151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dirty="0"/>
              <a:t>¿Quién debe hacer esta comparación?</a:t>
            </a:r>
          </a:p>
          <a:p>
            <a:pPr marL="355636" lvl="0" indent="-342900" algn="just">
              <a:lnSpc>
                <a:spcPts val="2151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dirty="0"/>
              <a:t>El comportamiento coincidió con lo esperado       </a:t>
            </a:r>
            <a:r>
              <a:rPr lang="es-ES" sz="800" i="1" dirty="0"/>
              <a:t>LOS DATOS DE PRUEBA Y LA SALIDA ESPERADA CONSTITUYEN LOS CASOS DE PRUEBA</a:t>
            </a:r>
            <a:endParaRPr sz="800" i="1" dirty="0">
              <a:sym typeface="Lora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152" y="932837"/>
            <a:ext cx="5818303" cy="323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45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666594"/>
            <a:ext cx="9144000" cy="4767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204090" y="118345"/>
            <a:ext cx="8887837" cy="5227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dirty="0"/>
              <a:t>Responsabilidades del Tester o QA en un equipo de desarrollo de software</a:t>
            </a:r>
            <a:r>
              <a:rPr lang="en" dirty="0"/>
              <a:t>?</a:t>
            </a:r>
            <a:endParaRPr dirty="0"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0" y="750338"/>
            <a:ext cx="9086277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19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9470" y="497237"/>
            <a:ext cx="557835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Proceso de pruebas de software</a:t>
            </a:r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30636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32837"/>
            <a:ext cx="5387340" cy="3230512"/>
          </a:xfrm>
          <a:prstGeom prst="rect">
            <a:avLst/>
          </a:prstGeom>
        </p:spPr>
      </p:pic>
      <p:sp>
        <p:nvSpPr>
          <p:cNvPr id="14" name="Google Shape;94;p13"/>
          <p:cNvSpPr txBox="1"/>
          <p:nvPr/>
        </p:nvSpPr>
        <p:spPr>
          <a:xfrm>
            <a:off x="881065" y="4222956"/>
            <a:ext cx="7846200" cy="760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36" lvl="0" algn="just">
              <a:lnSpc>
                <a:spcPts val="2151"/>
              </a:lnSpc>
              <a:spcBef>
                <a:spcPts val="107"/>
              </a:spcBef>
            </a:pPr>
            <a:r>
              <a:rPr lang="es-ES" sz="1200" b="1" i="1" dirty="0">
                <a:latin typeface="Lora"/>
                <a:ea typeface="Lora"/>
                <a:cs typeface="Lora"/>
              </a:rPr>
              <a:t>Testing no sólo es ejecutar pruebas, esta formado por pasos previos y posteriores a la ejecución.</a:t>
            </a:r>
          </a:p>
          <a:p>
            <a:pPr marL="12736" lvl="0" algn="just">
              <a:lnSpc>
                <a:spcPts val="2151"/>
              </a:lnSpc>
              <a:spcBef>
                <a:spcPts val="107"/>
              </a:spcBef>
            </a:pPr>
            <a:r>
              <a:rPr lang="es-ES" sz="1200" b="1" i="1" dirty="0">
                <a:latin typeface="Lora"/>
                <a:ea typeface="Lora"/>
                <a:cs typeface="Lora"/>
              </a:rPr>
              <a:t>Dependiendo del enfoque, se va a realizar en diferentes puntos del proceso de desarrollo.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b="1" i="1"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14233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9470" y="497237"/>
            <a:ext cx="557835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de desarrollo de software</a:t>
            </a:r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30636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4" name="Google Shape;94;p13"/>
          <p:cNvSpPr txBox="1"/>
          <p:nvPr/>
        </p:nvSpPr>
        <p:spPr>
          <a:xfrm>
            <a:off x="881065" y="4222956"/>
            <a:ext cx="7846200" cy="760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36" lvl="0" algn="just">
              <a:lnSpc>
                <a:spcPts val="2151"/>
              </a:lnSpc>
              <a:spcBef>
                <a:spcPts val="107"/>
              </a:spcBef>
            </a:pPr>
            <a:r>
              <a:rPr lang="es-ES" sz="1200" b="1" i="1" dirty="0">
                <a:latin typeface="Lora"/>
                <a:ea typeface="Lora"/>
                <a:cs typeface="Lora"/>
              </a:rPr>
              <a:t>Los distintos modelos son utilizados para el proceso de desarrollo de software, y también incluyen actividades del proceso de prueba</a:t>
            </a:r>
            <a:r>
              <a:rPr lang="es-ES" sz="1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s-E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rtl val="0"/>
            </a:endParaRPr>
          </a:p>
          <a:p>
            <a:pPr marL="12736" lvl="0" algn="just">
              <a:lnSpc>
                <a:spcPts val="2151"/>
              </a:lnSpc>
              <a:spcBef>
                <a:spcPts val="107"/>
              </a:spcBef>
            </a:pPr>
            <a:r>
              <a:rPr lang="es-ES" sz="1200" b="1" i="1" dirty="0">
                <a:latin typeface="Lora"/>
                <a:ea typeface="Lora"/>
                <a:cs typeface="Lora"/>
              </a:rPr>
              <a:t>.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b="1" i="1" dirty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540" y="1317069"/>
            <a:ext cx="3711812" cy="58443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670" y="1960964"/>
            <a:ext cx="3736682" cy="61552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" name="Rectángulo 1"/>
          <p:cNvSpPr/>
          <p:nvPr/>
        </p:nvSpPr>
        <p:spPr>
          <a:xfrm>
            <a:off x="518160" y="2760213"/>
            <a:ext cx="6149340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248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dirty="0"/>
              <a:t>Las pruebas no existen de manera aisladas.</a:t>
            </a:r>
          </a:p>
          <a:p>
            <a:pPr marL="79248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dirty="0"/>
              <a:t>Están relacionadas con las demás actividades de desarrollo.</a:t>
            </a:r>
          </a:p>
          <a:p>
            <a:pPr marL="79248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dirty="0"/>
              <a:t>Dependiendo del modelo de desarrollo va a tener un distinto enfoque.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4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666594"/>
            <a:ext cx="9144000" cy="4767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280449" y="703760"/>
            <a:ext cx="742641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dirty="0"/>
              <a:t>Que es el Software Testing y porque es tan importante</a:t>
            </a:r>
            <a:r>
              <a:rPr lang="en" dirty="0"/>
              <a:t>?</a:t>
            </a:r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13" name="Google Shape;92;p13"/>
          <p:cNvSpPr txBox="1"/>
          <p:nvPr/>
        </p:nvSpPr>
        <p:spPr>
          <a:xfrm>
            <a:off x="5651" y="1768015"/>
            <a:ext cx="2651150" cy="297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TODAS LAS APLICACIONES QUE USAMOS A DIARIO TIENEN ERRORES - BUGS</a:t>
            </a:r>
            <a:endParaRPr lang="es-ES" sz="1600" dirty="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BO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Plataformas como: Facebook, YouTube, </a:t>
            </a:r>
            <a:r>
              <a:rPr lang="es-BO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Instangram</a:t>
            </a:r>
            <a:r>
              <a:rPr lang="es-BO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, etc. -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&gt; tienen a diario una gran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cantidad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de bugs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debido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a constants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cambios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en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la regla de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negocios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y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en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su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programacion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93;p13"/>
          <p:cNvSpPr txBox="1"/>
          <p:nvPr/>
        </p:nvSpPr>
        <p:spPr>
          <a:xfrm>
            <a:off x="2837193" y="1688331"/>
            <a:ext cx="2476407" cy="297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EL SOFTWARE ES CREADO POR PROGRAMDORES</a:t>
            </a:r>
            <a:endParaRPr sz="1600" dirty="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>
              <a:spcBef>
                <a:spcPts val="600"/>
              </a:spcBef>
            </a:pPr>
            <a:r>
              <a:rPr lang="es-ES" sz="1600" dirty="0">
                <a:latin typeface="Quattrocento Sans"/>
                <a:ea typeface="Quattrocento Sans"/>
                <a:cs typeface="Quattrocento Sans"/>
              </a:rPr>
              <a:t>Como humanos podemos cometer errores, que se convierten en defectos en la app y va a impactar negativamente en el correcto funcionamiento de alguna opción, modulo, etc.</a:t>
            </a:r>
            <a:endParaRPr lang="es-BO" sz="16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sz="1200" u="sng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811C125-FA69-4A70-8EA2-76CB0045B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600" y="1367003"/>
            <a:ext cx="3633692" cy="32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58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9470" y="497237"/>
            <a:ext cx="557835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V</a:t>
            </a:r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30636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4" name="Google Shape;94;p13"/>
          <p:cNvSpPr txBox="1"/>
          <p:nvPr/>
        </p:nvSpPr>
        <p:spPr>
          <a:xfrm>
            <a:off x="962391" y="4442336"/>
            <a:ext cx="7846200" cy="760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36" lvl="0" algn="just">
              <a:lnSpc>
                <a:spcPts val="2151"/>
              </a:lnSpc>
              <a:spcBef>
                <a:spcPts val="107"/>
              </a:spcBef>
            </a:pPr>
            <a:r>
              <a:rPr lang="es-BO" sz="1200" b="1" i="1" dirty="0">
                <a:latin typeface="Lora"/>
                <a:ea typeface="Lora"/>
                <a:cs typeface="Lora"/>
              </a:rPr>
              <a:t>Este modelo considera al </a:t>
            </a:r>
            <a:r>
              <a:rPr lang="es-BO" sz="1200" b="1" i="1" dirty="0" err="1">
                <a:latin typeface="Lora"/>
                <a:ea typeface="Lora"/>
                <a:cs typeface="Lora"/>
              </a:rPr>
              <a:t>testing</a:t>
            </a:r>
            <a:r>
              <a:rPr lang="es-BO" sz="1200" b="1" i="1" dirty="0">
                <a:latin typeface="Lora"/>
                <a:ea typeface="Lora"/>
                <a:cs typeface="Lora"/>
              </a:rPr>
              <a:t> como una actividad paralela al desarrollo de software</a:t>
            </a:r>
            <a:r>
              <a:rPr lang="es-ES" sz="1200" b="1" i="1" dirty="0">
                <a:latin typeface="Lora"/>
                <a:ea typeface="Lora"/>
                <a:cs typeface="Lora"/>
              </a:rPr>
              <a:t>.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b="1" i="1" dirty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652" y="150275"/>
            <a:ext cx="6277888" cy="401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97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9470" y="497237"/>
            <a:ext cx="819268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Ciclo de vida del Desarrollo de Software -  Modelo en Cascada</a:t>
            </a:r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30636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2837"/>
            <a:ext cx="9017004" cy="381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12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9470" y="497237"/>
            <a:ext cx="819268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Metodologias de Desarrollo Agil</a:t>
            </a:r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30636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79" y="1370550"/>
            <a:ext cx="8662498" cy="35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78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9470" y="497237"/>
            <a:ext cx="819268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Metodologias de Desarollo Agil</a:t>
            </a:r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30636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63" y="1432242"/>
            <a:ext cx="8133916" cy="354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2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9470" y="497237"/>
            <a:ext cx="819268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Etapas en Scrum</a:t>
            </a:r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30636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1" y="1358897"/>
            <a:ext cx="8825366" cy="368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41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 dirty="0">
                <a:highlight>
                  <a:schemeClr val="accent1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 ?</a:t>
            </a:r>
            <a:endParaRPr sz="3600" b="1" i="1" dirty="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You can find me at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-US" sz="1800" dirty="0"/>
              <a:t>J</a:t>
            </a:r>
            <a:r>
              <a:rPr lang="en" sz="1800" dirty="0"/>
              <a:t>uancarlos.bergman</a:t>
            </a:r>
            <a:r>
              <a:rPr lang="en" sz="1800" dirty="0">
                <a:solidFill>
                  <a:schemeClr val="dk1"/>
                </a:solidFill>
              </a:rPr>
              <a:t>@gmail.com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sz="1800" dirty="0"/>
              <a:t>77134319</a:t>
            </a:r>
            <a:endParaRPr b="1" dirty="0"/>
          </a:p>
        </p:txBody>
      </p:sp>
      <p:cxnSp>
        <p:nvCxnSpPr>
          <p:cNvPr id="323" name="Google Shape;323;p30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0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cxnSp>
        <p:nvCxnSpPr>
          <p:cNvPr id="325" name="Google Shape;325;p30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0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30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28" name="Google Shape;328;p3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666594"/>
            <a:ext cx="9144000" cy="4767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280449" y="703760"/>
            <a:ext cx="742641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dirty="0"/>
              <a:t>Que es el Software Testing y porque es tan importante</a:t>
            </a:r>
            <a:r>
              <a:rPr lang="en" dirty="0"/>
              <a:t>?</a:t>
            </a:r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13" name="Google Shape;92;p13"/>
          <p:cNvSpPr txBox="1"/>
          <p:nvPr/>
        </p:nvSpPr>
        <p:spPr>
          <a:xfrm>
            <a:off x="5651" y="1768015"/>
            <a:ext cx="2377549" cy="297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EL TESTING DE SOFTWARE CONTRIBUYE A QUE COMO USUARIO SE PERCIBA LA MENOR CANTIDAD DE FALLAS</a:t>
            </a:r>
            <a:endParaRPr lang="es-ES" sz="1600" dirty="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Que se pueda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usar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todas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las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funcionalidades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COMO SE ESPERA, y se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tenga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una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excelente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experiencia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de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usuario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93;p13"/>
          <p:cNvSpPr txBox="1"/>
          <p:nvPr/>
        </p:nvSpPr>
        <p:spPr>
          <a:xfrm>
            <a:off x="2505286" y="1688331"/>
            <a:ext cx="3707607" cy="297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POR DEFINICION ES UNA DISCIPLINA EN LA INGENIERIA DE SOFTWARE QUE SE REALIZA MEDIANTE UNA METODOLOGIA DE VERIFICACION Y VALIDACION CUYO PRINCIPAL OBJETIVO ES LOCALIZAR LOS ERRORES EN UN SOFTWARE</a:t>
            </a:r>
            <a:endParaRPr sz="1600" dirty="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>
              <a:spcBef>
                <a:spcPts val="600"/>
              </a:spcBef>
            </a:pPr>
            <a:r>
              <a:rPr lang="es-ES" sz="1600" dirty="0">
                <a:latin typeface="Quattrocento Sans"/>
                <a:ea typeface="Quattrocento Sans"/>
                <a:cs typeface="Quattrocento Sans"/>
              </a:rPr>
              <a:t>Para ser corregido por el equipo de desarrollo y de esta manera aumentar la confianza en el NIVEL DE CALIDAD DEL SISTEMA.</a:t>
            </a:r>
            <a:endParaRPr lang="es-BO" sz="16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sz="1200" u="sng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B36861B-8123-47D4-8BA1-8FC49AAB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93" y="1544070"/>
            <a:ext cx="2919519" cy="249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5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666594"/>
            <a:ext cx="9144000" cy="4767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280449" y="703760"/>
            <a:ext cx="742641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dirty="0"/>
              <a:t>Que es el Software Testing y porque es tan importante</a:t>
            </a:r>
            <a:r>
              <a:rPr lang="en" dirty="0"/>
              <a:t>?</a:t>
            </a:r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13" name="Google Shape;92;p13"/>
          <p:cNvSpPr txBox="1"/>
          <p:nvPr/>
        </p:nvSpPr>
        <p:spPr>
          <a:xfrm>
            <a:off x="11588" y="1471235"/>
            <a:ext cx="4235149" cy="297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LA IMPORTANCIA DEL TESTING RADICA EN QUE ES MUCHO MEJOR Y MAS BARATO LA DETECCION DE ERRORES TAN TEMPRANO COMO SEA POSIBLE -&gt; ANTES DE QUE PASE A PRODUCCION</a:t>
            </a:r>
            <a:endParaRPr lang="es-ES" sz="1600" dirty="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Es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muy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importante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que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haya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un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equipo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de personal que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puedan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realizer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pruebas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de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manera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professional a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estos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requisites de software y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puedan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asegurar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la CALIDAD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desde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el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proceso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de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su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construcci</a:t>
            </a:r>
            <a:r>
              <a:rPr lang="es-ES" sz="1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ón</a:t>
            </a:r>
            <a:r>
              <a:rPr lang="es-E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, hasta que salga al público además de sugerir mejoras</a:t>
            </a:r>
            <a:r>
              <a:rPr lang="en-US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4FE82C6-188E-465F-B776-64DF1BFCE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232" y="1222617"/>
            <a:ext cx="4545401" cy="33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88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319"/>
          <p:cNvSpPr/>
          <p:nvPr/>
        </p:nvSpPr>
        <p:spPr>
          <a:xfrm>
            <a:off x="8633337" y="0"/>
            <a:ext cx="600940" cy="988570"/>
          </a:xfrm>
          <a:custGeom>
            <a:avLst/>
            <a:gdLst/>
            <a:ahLst/>
            <a:cxnLst/>
            <a:rect l="0" t="0" r="0" b="0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7547" y="983023"/>
            <a:ext cx="1599393" cy="435600"/>
          </a:xfrm>
        </p:spPr>
        <p:txBody>
          <a:bodyPr/>
          <a:lstStyle/>
          <a:p>
            <a:r>
              <a:rPr lang="es-BO" sz="1050" dirty="0">
                <a:latin typeface="Lora" panose="020B0604020202020204" charset="0"/>
              </a:rPr>
              <a:t>Equipo</a:t>
            </a:r>
            <a:endParaRPr lang="en-US" sz="1050" dirty="0">
              <a:latin typeface="Lora" panose="020B0604020202020204" charset="0"/>
            </a:endParaRPr>
          </a:p>
        </p:txBody>
      </p:sp>
      <p:grpSp>
        <p:nvGrpSpPr>
          <p:cNvPr id="80" name="Google Shape;943;p48"/>
          <p:cNvGrpSpPr/>
          <p:nvPr/>
        </p:nvGrpSpPr>
        <p:grpSpPr>
          <a:xfrm>
            <a:off x="924330" y="999304"/>
            <a:ext cx="342882" cy="350068"/>
            <a:chOff x="3951850" y="2985350"/>
            <a:chExt cx="407950" cy="416500"/>
          </a:xfrm>
        </p:grpSpPr>
        <p:sp>
          <p:nvSpPr>
            <p:cNvPr id="81" name="Google Shape;944;p4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45;p4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46;p4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47;p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85;p13"/>
          <p:cNvSpPr/>
          <p:nvPr/>
        </p:nvSpPr>
        <p:spPr>
          <a:xfrm>
            <a:off x="5650" y="4439708"/>
            <a:ext cx="9144000" cy="7035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14" name="Google Shape;86;p13">
            <a:extLst>
              <a:ext uri="{FF2B5EF4-FFF2-40B4-BE49-F238E27FC236}">
                <a16:creationId xmlns:a16="http://schemas.microsoft.com/office/drawing/2014/main" id="{8A5C7407-E48E-432E-BAF3-405942905C3D}"/>
              </a:ext>
            </a:extLst>
          </p:cNvPr>
          <p:cNvSpPr txBox="1">
            <a:spLocks/>
          </p:cNvSpPr>
          <p:nvPr/>
        </p:nvSpPr>
        <p:spPr>
          <a:xfrm>
            <a:off x="204090" y="118346"/>
            <a:ext cx="7426419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s-BO"/>
              <a:t>Que habilidades necesita un tester?</a:t>
            </a:r>
            <a:endParaRPr lang="es-BO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A3FBAD4-2BDE-4858-801E-4D5C95FE6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09" y="494285"/>
            <a:ext cx="7332962" cy="46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37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521200"/>
            <a:ext cx="9144000" cy="622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grpSp>
        <p:nvGrpSpPr>
          <p:cNvPr id="73" name="Group 5661">
            <a:extLst>
              <a:ext uri="{FF2B5EF4-FFF2-40B4-BE49-F238E27FC236}">
                <a16:creationId xmlns:a16="http://schemas.microsoft.com/office/drawing/2014/main" id="{CD1E0723-EC8A-4463-834C-A70D9273CBD0}"/>
              </a:ext>
            </a:extLst>
          </p:cNvPr>
          <p:cNvGrpSpPr/>
          <p:nvPr/>
        </p:nvGrpSpPr>
        <p:grpSpPr>
          <a:xfrm>
            <a:off x="-71437" y="-87630"/>
            <a:ext cx="9831633" cy="5318755"/>
            <a:chOff x="0" y="0"/>
            <a:chExt cx="9831633" cy="5318773"/>
          </a:xfrm>
        </p:grpSpPr>
        <p:sp>
          <p:nvSpPr>
            <p:cNvPr id="74" name="Rectangle 66">
              <a:extLst>
                <a:ext uri="{FF2B5EF4-FFF2-40B4-BE49-F238E27FC236}">
                  <a16:creationId xmlns:a16="http://schemas.microsoft.com/office/drawing/2014/main" id="{9C296F4C-C16C-49B2-9257-520CE2002826}"/>
                </a:ext>
              </a:extLst>
            </p:cNvPr>
            <p:cNvSpPr/>
            <p:nvPr/>
          </p:nvSpPr>
          <p:spPr>
            <a:xfrm>
              <a:off x="7636129" y="3235811"/>
              <a:ext cx="185966" cy="33945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8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g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5" name="Rectangle 67">
              <a:extLst>
                <a:ext uri="{FF2B5EF4-FFF2-40B4-BE49-F238E27FC236}">
                  <a16:creationId xmlns:a16="http://schemas.microsoft.com/office/drawing/2014/main" id="{DB2995D0-D66A-466D-85FA-A242C5337DC6}"/>
                </a:ext>
              </a:extLst>
            </p:cNvPr>
            <p:cNvSpPr/>
            <p:nvPr/>
          </p:nvSpPr>
          <p:spPr>
            <a:xfrm>
              <a:off x="7776337" y="3235811"/>
              <a:ext cx="1959651" cy="33945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8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eneracion de 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6" name="Rectangle 68">
              <a:extLst>
                <a:ext uri="{FF2B5EF4-FFF2-40B4-BE49-F238E27FC236}">
                  <a16:creationId xmlns:a16="http://schemas.microsoft.com/office/drawing/2014/main" id="{E2755689-CA89-4158-8947-70A2E13821A1}"/>
                </a:ext>
              </a:extLst>
            </p:cNvPr>
            <p:cNvSpPr/>
            <p:nvPr/>
          </p:nvSpPr>
          <p:spPr>
            <a:xfrm>
              <a:off x="7636129" y="3510788"/>
              <a:ext cx="2195504" cy="33900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8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requerimientos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7" name="Shape 6876">
              <a:extLst>
                <a:ext uri="{FF2B5EF4-FFF2-40B4-BE49-F238E27FC236}">
                  <a16:creationId xmlns:a16="http://schemas.microsoft.com/office/drawing/2014/main" id="{33669A3F-D137-4A6A-B051-FFA5E9834E31}"/>
                </a:ext>
              </a:extLst>
            </p:cNvPr>
            <p:cNvSpPr/>
            <p:nvPr/>
          </p:nvSpPr>
          <p:spPr>
            <a:xfrm>
              <a:off x="3937" y="0"/>
              <a:ext cx="4005072" cy="1531620"/>
            </a:xfrm>
            <a:custGeom>
              <a:avLst/>
              <a:gdLst/>
              <a:ahLst/>
              <a:cxnLst/>
              <a:rect l="0" t="0" r="0" b="0"/>
              <a:pathLst>
                <a:path w="4005072" h="1531620">
                  <a:moveTo>
                    <a:pt x="0" y="0"/>
                  </a:moveTo>
                  <a:lnTo>
                    <a:pt x="4005072" y="0"/>
                  </a:lnTo>
                  <a:lnTo>
                    <a:pt x="4005072" y="1531620"/>
                  </a:lnTo>
                  <a:lnTo>
                    <a:pt x="0" y="153162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9D18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BO"/>
            </a:p>
          </p:txBody>
        </p:sp>
        <p:sp>
          <p:nvSpPr>
            <p:cNvPr id="78" name="Shape 70">
              <a:extLst>
                <a:ext uri="{FF2B5EF4-FFF2-40B4-BE49-F238E27FC236}">
                  <a16:creationId xmlns:a16="http://schemas.microsoft.com/office/drawing/2014/main" id="{F052A734-E050-4757-8605-726C2A5CFE6D}"/>
                </a:ext>
              </a:extLst>
            </p:cNvPr>
            <p:cNvSpPr/>
            <p:nvPr/>
          </p:nvSpPr>
          <p:spPr>
            <a:xfrm>
              <a:off x="3937" y="0"/>
              <a:ext cx="4005072" cy="1531620"/>
            </a:xfrm>
            <a:custGeom>
              <a:avLst/>
              <a:gdLst/>
              <a:ahLst/>
              <a:cxnLst/>
              <a:rect l="0" t="0" r="0" b="0"/>
              <a:pathLst>
                <a:path w="4005072" h="1531620">
                  <a:moveTo>
                    <a:pt x="0" y="1531620"/>
                  </a:moveTo>
                  <a:lnTo>
                    <a:pt x="4005072" y="1531620"/>
                  </a:lnTo>
                  <a:lnTo>
                    <a:pt x="4005072" y="0"/>
                  </a:lnTo>
                  <a:lnTo>
                    <a:pt x="0" y="0"/>
                  </a:lnTo>
                  <a:close/>
                </a:path>
              </a:pathLst>
            </a:custGeom>
            <a:ln w="9144" cap="flat">
              <a:custDash>
                <a:ds d="216000" sp="7200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BO"/>
            </a:p>
          </p:txBody>
        </p:sp>
        <p:sp>
          <p:nvSpPr>
            <p:cNvPr id="79" name="Rectangle 71">
              <a:extLst>
                <a:ext uri="{FF2B5EF4-FFF2-40B4-BE49-F238E27FC236}">
                  <a16:creationId xmlns:a16="http://schemas.microsoft.com/office/drawing/2014/main" id="{13B0E2A9-206B-42A7-BD0F-8BDDCAA5255A}"/>
                </a:ext>
              </a:extLst>
            </p:cNvPr>
            <p:cNvSpPr/>
            <p:nvPr/>
          </p:nvSpPr>
          <p:spPr>
            <a:xfrm>
              <a:off x="96266" y="142249"/>
              <a:ext cx="933287" cy="26392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6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EQUIPO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0" name="Rectangle 72">
              <a:extLst>
                <a:ext uri="{FF2B5EF4-FFF2-40B4-BE49-F238E27FC236}">
                  <a16:creationId xmlns:a16="http://schemas.microsoft.com/office/drawing/2014/main" id="{1BF7767A-3369-4691-91AB-32C86E041B7A}"/>
                </a:ext>
              </a:extLst>
            </p:cNvPr>
            <p:cNvSpPr/>
            <p:nvPr/>
          </p:nvSpPr>
          <p:spPr>
            <a:xfrm>
              <a:off x="96266" y="462289"/>
              <a:ext cx="4611713" cy="26392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6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Esta formado por 2 o más personas que 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1" name="Rectangle 73">
              <a:extLst>
                <a:ext uri="{FF2B5EF4-FFF2-40B4-BE49-F238E27FC236}">
                  <a16:creationId xmlns:a16="http://schemas.microsoft.com/office/drawing/2014/main" id="{E3C75D90-65FF-4245-98A6-68AA3BD8D96D}"/>
                </a:ext>
              </a:extLst>
            </p:cNvPr>
            <p:cNvSpPr/>
            <p:nvPr/>
          </p:nvSpPr>
          <p:spPr>
            <a:xfrm>
              <a:off x="96266" y="706129"/>
              <a:ext cx="4865926" cy="26392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6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trabajan juntas porque necesitan lograr un 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2" name="Rectangle 74">
              <a:extLst>
                <a:ext uri="{FF2B5EF4-FFF2-40B4-BE49-F238E27FC236}">
                  <a16:creationId xmlns:a16="http://schemas.microsoft.com/office/drawing/2014/main" id="{06D472A5-4C8E-4061-B725-BE629BB4B09E}"/>
                </a:ext>
              </a:extLst>
            </p:cNvPr>
            <p:cNvSpPr/>
            <p:nvPr/>
          </p:nvSpPr>
          <p:spPr>
            <a:xfrm>
              <a:off x="96266" y="949969"/>
              <a:ext cx="4982116" cy="26392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6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objetivo en común y a cada uno de ellos se 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3" name="Rectangle 75">
              <a:extLst>
                <a:ext uri="{FF2B5EF4-FFF2-40B4-BE49-F238E27FC236}">
                  <a16:creationId xmlns:a16="http://schemas.microsoft.com/office/drawing/2014/main" id="{312C252B-A258-4EAA-82F6-8CF6333F19B1}"/>
                </a:ext>
              </a:extLst>
            </p:cNvPr>
            <p:cNvSpPr/>
            <p:nvPr/>
          </p:nvSpPr>
          <p:spPr>
            <a:xfrm>
              <a:off x="96266" y="1193809"/>
              <a:ext cx="3002856" cy="26392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6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le asigna ciertas funciones.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4" name="Shape 6877">
              <a:extLst>
                <a:ext uri="{FF2B5EF4-FFF2-40B4-BE49-F238E27FC236}">
                  <a16:creationId xmlns:a16="http://schemas.microsoft.com/office/drawing/2014/main" id="{A93CD5E5-EB61-4BBD-ABC6-659FBD7C98EB}"/>
                </a:ext>
              </a:extLst>
            </p:cNvPr>
            <p:cNvSpPr/>
            <p:nvPr/>
          </p:nvSpPr>
          <p:spPr>
            <a:xfrm>
              <a:off x="4703953" y="44196"/>
              <a:ext cx="4005072" cy="1002792"/>
            </a:xfrm>
            <a:custGeom>
              <a:avLst/>
              <a:gdLst/>
              <a:ahLst/>
              <a:cxnLst/>
              <a:rect l="0" t="0" r="0" b="0"/>
              <a:pathLst>
                <a:path w="4005072" h="1002792">
                  <a:moveTo>
                    <a:pt x="0" y="0"/>
                  </a:moveTo>
                  <a:lnTo>
                    <a:pt x="4005072" y="0"/>
                  </a:lnTo>
                  <a:lnTo>
                    <a:pt x="4005072" y="1002792"/>
                  </a:lnTo>
                  <a:lnTo>
                    <a:pt x="0" y="100279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4C7E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BO"/>
            </a:p>
          </p:txBody>
        </p:sp>
        <p:sp>
          <p:nvSpPr>
            <p:cNvPr id="92" name="Rectangle 77">
              <a:extLst>
                <a:ext uri="{FF2B5EF4-FFF2-40B4-BE49-F238E27FC236}">
                  <a16:creationId xmlns:a16="http://schemas.microsoft.com/office/drawing/2014/main" id="{4E830FE6-0B63-49E1-B728-0C36AA50F800}"/>
                </a:ext>
              </a:extLst>
            </p:cNvPr>
            <p:cNvSpPr/>
            <p:nvPr/>
          </p:nvSpPr>
          <p:spPr>
            <a:xfrm>
              <a:off x="4796663" y="186826"/>
              <a:ext cx="4629773" cy="26392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6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Los roles se va a asignar de acuerdo a la 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3" name="Rectangle 78">
              <a:extLst>
                <a:ext uri="{FF2B5EF4-FFF2-40B4-BE49-F238E27FC236}">
                  <a16:creationId xmlns:a16="http://schemas.microsoft.com/office/drawing/2014/main" id="{4EE74DA4-7CF1-4B52-AE24-B9B934088125}"/>
                </a:ext>
              </a:extLst>
            </p:cNvPr>
            <p:cNvSpPr/>
            <p:nvPr/>
          </p:nvSpPr>
          <p:spPr>
            <a:xfrm>
              <a:off x="4796663" y="430666"/>
              <a:ext cx="4111370" cy="26392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6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experiencia y las capacidades de las 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6" name="Rectangle 79">
              <a:extLst>
                <a:ext uri="{FF2B5EF4-FFF2-40B4-BE49-F238E27FC236}">
                  <a16:creationId xmlns:a16="http://schemas.microsoft.com/office/drawing/2014/main" id="{7EF77259-95FD-4D0B-9631-C1BF0F83A514}"/>
                </a:ext>
              </a:extLst>
            </p:cNvPr>
            <p:cNvSpPr/>
            <p:nvPr/>
          </p:nvSpPr>
          <p:spPr>
            <a:xfrm>
              <a:off x="4796663" y="674506"/>
              <a:ext cx="1085600" cy="26392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6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personas.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7" name="Shape 6878">
              <a:extLst>
                <a:ext uri="{FF2B5EF4-FFF2-40B4-BE49-F238E27FC236}">
                  <a16:creationId xmlns:a16="http://schemas.microsoft.com/office/drawing/2014/main" id="{6360E1E9-4395-457F-917A-A28203D8B121}"/>
                </a:ext>
              </a:extLst>
            </p:cNvPr>
            <p:cNvSpPr/>
            <p:nvPr/>
          </p:nvSpPr>
          <p:spPr>
            <a:xfrm>
              <a:off x="4755769" y="1255776"/>
              <a:ext cx="4005072" cy="440436"/>
            </a:xfrm>
            <a:custGeom>
              <a:avLst/>
              <a:gdLst/>
              <a:ahLst/>
              <a:cxnLst/>
              <a:rect l="0" t="0" r="0" b="0"/>
              <a:pathLst>
                <a:path w="4005072" h="440436">
                  <a:moveTo>
                    <a:pt x="0" y="0"/>
                  </a:moveTo>
                  <a:lnTo>
                    <a:pt x="4005072" y="0"/>
                  </a:lnTo>
                  <a:lnTo>
                    <a:pt x="4005072" y="440436"/>
                  </a:lnTo>
                  <a:lnTo>
                    <a:pt x="0" y="440436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4B18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BO"/>
            </a:p>
          </p:txBody>
        </p:sp>
        <p:sp>
          <p:nvSpPr>
            <p:cNvPr id="98" name="Rectangle 81">
              <a:extLst>
                <a:ext uri="{FF2B5EF4-FFF2-40B4-BE49-F238E27FC236}">
                  <a16:creationId xmlns:a16="http://schemas.microsoft.com/office/drawing/2014/main" id="{2C8783E4-C80B-4EAD-8105-2BFE9C92F9AF}"/>
                </a:ext>
              </a:extLst>
            </p:cNvPr>
            <p:cNvSpPr/>
            <p:nvPr/>
          </p:nvSpPr>
          <p:spPr>
            <a:xfrm>
              <a:off x="4848479" y="1403928"/>
              <a:ext cx="4106338" cy="29765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8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Ayudar a estructurar el proyecto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99" name="Picture 83">
              <a:extLst>
                <a:ext uri="{FF2B5EF4-FFF2-40B4-BE49-F238E27FC236}">
                  <a16:creationId xmlns:a16="http://schemas.microsoft.com/office/drawing/2014/main" id="{374F434B-F610-4E3D-AFAB-C4FDF1424160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066921" y="231635"/>
              <a:ext cx="691883" cy="496837"/>
            </a:xfrm>
            <a:prstGeom prst="rect">
              <a:avLst/>
            </a:prstGeom>
          </p:spPr>
        </p:pic>
        <p:pic>
          <p:nvPicPr>
            <p:cNvPr id="100" name="Picture 6668">
              <a:extLst>
                <a:ext uri="{FF2B5EF4-FFF2-40B4-BE49-F238E27FC236}">
                  <a16:creationId xmlns:a16="http://schemas.microsoft.com/office/drawing/2014/main" id="{3699D7C6-78D9-4595-83D6-F1714A88CC30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123309" y="266700"/>
              <a:ext cx="582168" cy="390144"/>
            </a:xfrm>
            <a:prstGeom prst="rect">
              <a:avLst/>
            </a:prstGeom>
          </p:spPr>
        </p:pic>
        <p:pic>
          <p:nvPicPr>
            <p:cNvPr id="101" name="Picture 86">
              <a:extLst>
                <a:ext uri="{FF2B5EF4-FFF2-40B4-BE49-F238E27FC236}">
                  <a16:creationId xmlns:a16="http://schemas.microsoft.com/office/drawing/2014/main" id="{45C6D681-2704-4ADA-BF84-EF3871E60A3C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555613" y="777202"/>
              <a:ext cx="566966" cy="603542"/>
            </a:xfrm>
            <a:prstGeom prst="rect">
              <a:avLst/>
            </a:prstGeom>
          </p:spPr>
        </p:pic>
        <p:pic>
          <p:nvPicPr>
            <p:cNvPr id="102" name="Picture 6669">
              <a:extLst>
                <a:ext uri="{FF2B5EF4-FFF2-40B4-BE49-F238E27FC236}">
                  <a16:creationId xmlns:a16="http://schemas.microsoft.com/office/drawing/2014/main" id="{B006AA1A-703A-44B9-AB57-38C76CB97096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6609461" y="813308"/>
              <a:ext cx="460248" cy="496824"/>
            </a:xfrm>
            <a:prstGeom prst="rect">
              <a:avLst/>
            </a:prstGeom>
          </p:spPr>
        </p:pic>
        <p:sp>
          <p:nvSpPr>
            <p:cNvPr id="103" name="Shape 89">
              <a:extLst>
                <a:ext uri="{FF2B5EF4-FFF2-40B4-BE49-F238E27FC236}">
                  <a16:creationId xmlns:a16="http://schemas.microsoft.com/office/drawing/2014/main" id="{454DD551-0BA9-4223-8CFA-0C3B171AFC63}"/>
                </a:ext>
              </a:extLst>
            </p:cNvPr>
            <p:cNvSpPr/>
            <p:nvPr/>
          </p:nvSpPr>
          <p:spPr>
            <a:xfrm>
              <a:off x="3362833" y="2763012"/>
              <a:ext cx="1536192" cy="1036320"/>
            </a:xfrm>
            <a:custGeom>
              <a:avLst/>
              <a:gdLst/>
              <a:ahLst/>
              <a:cxnLst/>
              <a:rect l="0" t="0" r="0" b="0"/>
              <a:pathLst>
                <a:path w="1536192" h="1036320">
                  <a:moveTo>
                    <a:pt x="768096" y="0"/>
                  </a:moveTo>
                  <a:cubicBezTo>
                    <a:pt x="1192276" y="0"/>
                    <a:pt x="1536192" y="232029"/>
                    <a:pt x="1536192" y="518160"/>
                  </a:cubicBezTo>
                  <a:cubicBezTo>
                    <a:pt x="1536192" y="804291"/>
                    <a:pt x="1192276" y="1036320"/>
                    <a:pt x="768096" y="1036320"/>
                  </a:cubicBezTo>
                  <a:cubicBezTo>
                    <a:pt x="343916" y="1036320"/>
                    <a:pt x="0" y="804291"/>
                    <a:pt x="0" y="518160"/>
                  </a:cubicBezTo>
                  <a:cubicBezTo>
                    <a:pt x="0" y="232029"/>
                    <a:pt x="343916" y="0"/>
                    <a:pt x="76809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DC3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BO"/>
            </a:p>
          </p:txBody>
        </p:sp>
        <p:sp>
          <p:nvSpPr>
            <p:cNvPr id="104" name="Shape 90">
              <a:extLst>
                <a:ext uri="{FF2B5EF4-FFF2-40B4-BE49-F238E27FC236}">
                  <a16:creationId xmlns:a16="http://schemas.microsoft.com/office/drawing/2014/main" id="{40041E8D-F327-494B-BEA4-B3BA5DEFA019}"/>
                </a:ext>
              </a:extLst>
            </p:cNvPr>
            <p:cNvSpPr/>
            <p:nvPr/>
          </p:nvSpPr>
          <p:spPr>
            <a:xfrm>
              <a:off x="3362833" y="2763012"/>
              <a:ext cx="1536192" cy="1036320"/>
            </a:xfrm>
            <a:custGeom>
              <a:avLst/>
              <a:gdLst/>
              <a:ahLst/>
              <a:cxnLst/>
              <a:rect l="0" t="0" r="0" b="0"/>
              <a:pathLst>
                <a:path w="1536192" h="1036320">
                  <a:moveTo>
                    <a:pt x="0" y="518160"/>
                  </a:moveTo>
                  <a:cubicBezTo>
                    <a:pt x="0" y="232029"/>
                    <a:pt x="343916" y="0"/>
                    <a:pt x="768096" y="0"/>
                  </a:cubicBezTo>
                  <a:cubicBezTo>
                    <a:pt x="1192276" y="0"/>
                    <a:pt x="1536192" y="232029"/>
                    <a:pt x="1536192" y="518160"/>
                  </a:cubicBezTo>
                  <a:cubicBezTo>
                    <a:pt x="1536192" y="804291"/>
                    <a:pt x="1192276" y="1036320"/>
                    <a:pt x="768096" y="1036320"/>
                  </a:cubicBezTo>
                  <a:cubicBezTo>
                    <a:pt x="343916" y="1036320"/>
                    <a:pt x="0" y="804291"/>
                    <a:pt x="0" y="518160"/>
                  </a:cubicBezTo>
                  <a:close/>
                </a:path>
              </a:pathLst>
            </a:custGeom>
            <a:ln w="6096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BO"/>
            </a:p>
          </p:txBody>
        </p:sp>
        <p:sp>
          <p:nvSpPr>
            <p:cNvPr id="105" name="Rectangle 91">
              <a:extLst>
                <a:ext uri="{FF2B5EF4-FFF2-40B4-BE49-F238E27FC236}">
                  <a16:creationId xmlns:a16="http://schemas.microsoft.com/office/drawing/2014/main" id="{42126C60-5FC5-4351-BEB1-277C10CC9696}"/>
                </a:ext>
              </a:extLst>
            </p:cNvPr>
            <p:cNvSpPr/>
            <p:nvPr/>
          </p:nvSpPr>
          <p:spPr>
            <a:xfrm>
              <a:off x="3788664" y="3173914"/>
              <a:ext cx="912779" cy="30103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6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Equipo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6" name="Shape 92">
              <a:extLst>
                <a:ext uri="{FF2B5EF4-FFF2-40B4-BE49-F238E27FC236}">
                  <a16:creationId xmlns:a16="http://schemas.microsoft.com/office/drawing/2014/main" id="{75CB7FE0-37BA-4CDC-9AD3-9CC2970E22BD}"/>
                </a:ext>
              </a:extLst>
            </p:cNvPr>
            <p:cNvSpPr/>
            <p:nvPr/>
          </p:nvSpPr>
          <p:spPr>
            <a:xfrm>
              <a:off x="5775325" y="1566672"/>
              <a:ext cx="1746504" cy="1185672"/>
            </a:xfrm>
            <a:custGeom>
              <a:avLst/>
              <a:gdLst/>
              <a:ahLst/>
              <a:cxnLst/>
              <a:rect l="0" t="0" r="0" b="0"/>
              <a:pathLst>
                <a:path w="1746504" h="1185672">
                  <a:moveTo>
                    <a:pt x="873251" y="0"/>
                  </a:moveTo>
                  <a:cubicBezTo>
                    <a:pt x="1355598" y="0"/>
                    <a:pt x="1746504" y="265430"/>
                    <a:pt x="1746504" y="592836"/>
                  </a:cubicBezTo>
                  <a:cubicBezTo>
                    <a:pt x="1746504" y="920242"/>
                    <a:pt x="1355598" y="1185672"/>
                    <a:pt x="873251" y="1185672"/>
                  </a:cubicBezTo>
                  <a:cubicBezTo>
                    <a:pt x="390906" y="1185672"/>
                    <a:pt x="0" y="920242"/>
                    <a:pt x="0" y="592836"/>
                  </a:cubicBezTo>
                  <a:cubicBezTo>
                    <a:pt x="0" y="265430"/>
                    <a:pt x="390906" y="0"/>
                    <a:pt x="87325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E69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BO"/>
            </a:p>
          </p:txBody>
        </p:sp>
        <p:sp>
          <p:nvSpPr>
            <p:cNvPr id="107" name="Shape 93">
              <a:extLst>
                <a:ext uri="{FF2B5EF4-FFF2-40B4-BE49-F238E27FC236}">
                  <a16:creationId xmlns:a16="http://schemas.microsoft.com/office/drawing/2014/main" id="{AD233C4E-460D-4EB8-B0C7-6DBD6C571DA1}"/>
                </a:ext>
              </a:extLst>
            </p:cNvPr>
            <p:cNvSpPr/>
            <p:nvPr/>
          </p:nvSpPr>
          <p:spPr>
            <a:xfrm>
              <a:off x="5775325" y="1566672"/>
              <a:ext cx="1746504" cy="1185672"/>
            </a:xfrm>
            <a:custGeom>
              <a:avLst/>
              <a:gdLst/>
              <a:ahLst/>
              <a:cxnLst/>
              <a:rect l="0" t="0" r="0" b="0"/>
              <a:pathLst>
                <a:path w="1746504" h="1185672">
                  <a:moveTo>
                    <a:pt x="0" y="592836"/>
                  </a:moveTo>
                  <a:cubicBezTo>
                    <a:pt x="0" y="265430"/>
                    <a:pt x="390906" y="0"/>
                    <a:pt x="873251" y="0"/>
                  </a:cubicBezTo>
                  <a:cubicBezTo>
                    <a:pt x="1355598" y="0"/>
                    <a:pt x="1746504" y="265430"/>
                    <a:pt x="1746504" y="592836"/>
                  </a:cubicBezTo>
                  <a:cubicBezTo>
                    <a:pt x="1746504" y="920242"/>
                    <a:pt x="1355598" y="1185672"/>
                    <a:pt x="873251" y="1185672"/>
                  </a:cubicBezTo>
                  <a:cubicBezTo>
                    <a:pt x="390906" y="1185672"/>
                    <a:pt x="0" y="920242"/>
                    <a:pt x="0" y="592836"/>
                  </a:cubicBezTo>
                  <a:close/>
                </a:path>
              </a:pathLst>
            </a:custGeom>
            <a:ln w="6096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BO"/>
            </a:p>
          </p:txBody>
        </p:sp>
        <p:sp>
          <p:nvSpPr>
            <p:cNvPr id="108" name="Rectangle 94">
              <a:extLst>
                <a:ext uri="{FF2B5EF4-FFF2-40B4-BE49-F238E27FC236}">
                  <a16:creationId xmlns:a16="http://schemas.microsoft.com/office/drawing/2014/main" id="{505ED1EB-38A8-4398-B0F5-732AEBFF3A7F}"/>
                </a:ext>
              </a:extLst>
            </p:cNvPr>
            <p:cNvSpPr/>
            <p:nvPr/>
          </p:nvSpPr>
          <p:spPr>
            <a:xfrm>
              <a:off x="6220079" y="1930987"/>
              <a:ext cx="1216347" cy="30058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6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Adm. del 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9" name="Rectangle 95">
              <a:extLst>
                <a:ext uri="{FF2B5EF4-FFF2-40B4-BE49-F238E27FC236}">
                  <a16:creationId xmlns:a16="http://schemas.microsoft.com/office/drawing/2014/main" id="{58406012-2A16-4C72-AD5B-13A2521E209F}"/>
                </a:ext>
              </a:extLst>
            </p:cNvPr>
            <p:cNvSpPr/>
            <p:nvPr/>
          </p:nvSpPr>
          <p:spPr>
            <a:xfrm>
              <a:off x="6218555" y="2174827"/>
              <a:ext cx="1147830" cy="30058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6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Proyecto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0" name="Shape 96">
              <a:extLst>
                <a:ext uri="{FF2B5EF4-FFF2-40B4-BE49-F238E27FC236}">
                  <a16:creationId xmlns:a16="http://schemas.microsoft.com/office/drawing/2014/main" id="{5FDDE818-48B4-4AC1-96E9-222E8D4CEB4B}"/>
                </a:ext>
              </a:extLst>
            </p:cNvPr>
            <p:cNvSpPr/>
            <p:nvPr/>
          </p:nvSpPr>
          <p:spPr>
            <a:xfrm>
              <a:off x="6048121" y="2977896"/>
              <a:ext cx="1548384" cy="922020"/>
            </a:xfrm>
            <a:custGeom>
              <a:avLst/>
              <a:gdLst/>
              <a:ahLst/>
              <a:cxnLst/>
              <a:rect l="0" t="0" r="0" b="0"/>
              <a:pathLst>
                <a:path w="1548384" h="922020">
                  <a:moveTo>
                    <a:pt x="774192" y="0"/>
                  </a:moveTo>
                  <a:cubicBezTo>
                    <a:pt x="1201801" y="0"/>
                    <a:pt x="1548384" y="206375"/>
                    <a:pt x="1548384" y="461010"/>
                  </a:cubicBezTo>
                  <a:cubicBezTo>
                    <a:pt x="1548384" y="715645"/>
                    <a:pt x="1201801" y="922020"/>
                    <a:pt x="774192" y="922020"/>
                  </a:cubicBezTo>
                  <a:cubicBezTo>
                    <a:pt x="346583" y="922020"/>
                    <a:pt x="0" y="715645"/>
                    <a:pt x="0" y="461010"/>
                  </a:cubicBezTo>
                  <a:cubicBezTo>
                    <a:pt x="0" y="206375"/>
                    <a:pt x="346583" y="0"/>
                    <a:pt x="77419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E69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BO"/>
            </a:p>
          </p:txBody>
        </p:sp>
        <p:sp>
          <p:nvSpPr>
            <p:cNvPr id="111" name="Shape 97">
              <a:extLst>
                <a:ext uri="{FF2B5EF4-FFF2-40B4-BE49-F238E27FC236}">
                  <a16:creationId xmlns:a16="http://schemas.microsoft.com/office/drawing/2014/main" id="{BC32B3EC-C3FF-4803-A7D1-D3796572CBA0}"/>
                </a:ext>
              </a:extLst>
            </p:cNvPr>
            <p:cNvSpPr/>
            <p:nvPr/>
          </p:nvSpPr>
          <p:spPr>
            <a:xfrm>
              <a:off x="6048121" y="2977896"/>
              <a:ext cx="1548384" cy="922020"/>
            </a:xfrm>
            <a:custGeom>
              <a:avLst/>
              <a:gdLst/>
              <a:ahLst/>
              <a:cxnLst/>
              <a:rect l="0" t="0" r="0" b="0"/>
              <a:pathLst>
                <a:path w="1548384" h="922020">
                  <a:moveTo>
                    <a:pt x="0" y="461010"/>
                  </a:moveTo>
                  <a:cubicBezTo>
                    <a:pt x="0" y="206375"/>
                    <a:pt x="346583" y="0"/>
                    <a:pt x="774192" y="0"/>
                  </a:cubicBezTo>
                  <a:cubicBezTo>
                    <a:pt x="1201801" y="0"/>
                    <a:pt x="1548384" y="206375"/>
                    <a:pt x="1548384" y="461010"/>
                  </a:cubicBezTo>
                  <a:cubicBezTo>
                    <a:pt x="1548384" y="715645"/>
                    <a:pt x="1201801" y="922020"/>
                    <a:pt x="774192" y="922020"/>
                  </a:cubicBezTo>
                  <a:cubicBezTo>
                    <a:pt x="346583" y="922020"/>
                    <a:pt x="0" y="715645"/>
                    <a:pt x="0" y="461010"/>
                  </a:cubicBezTo>
                  <a:close/>
                </a:path>
              </a:pathLst>
            </a:custGeom>
            <a:ln w="6096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BO"/>
            </a:p>
          </p:txBody>
        </p:sp>
        <p:sp>
          <p:nvSpPr>
            <p:cNvPr id="112" name="Rectangle 98">
              <a:extLst>
                <a:ext uri="{FF2B5EF4-FFF2-40B4-BE49-F238E27FC236}">
                  <a16:creationId xmlns:a16="http://schemas.microsoft.com/office/drawing/2014/main" id="{600FA18A-B4CE-4744-86C1-AF163EDEE449}"/>
                </a:ext>
              </a:extLst>
            </p:cNvPr>
            <p:cNvSpPr/>
            <p:nvPr/>
          </p:nvSpPr>
          <p:spPr>
            <a:xfrm>
              <a:off x="6431534" y="3332178"/>
              <a:ext cx="1042239" cy="30058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6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Analista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3" name="Shape 99">
              <a:extLst>
                <a:ext uri="{FF2B5EF4-FFF2-40B4-BE49-F238E27FC236}">
                  <a16:creationId xmlns:a16="http://schemas.microsoft.com/office/drawing/2014/main" id="{3B936328-49AA-4266-B629-0BB1C08E49B3}"/>
                </a:ext>
              </a:extLst>
            </p:cNvPr>
            <p:cNvSpPr/>
            <p:nvPr/>
          </p:nvSpPr>
          <p:spPr>
            <a:xfrm>
              <a:off x="938149" y="1548384"/>
              <a:ext cx="1848612" cy="1170432"/>
            </a:xfrm>
            <a:custGeom>
              <a:avLst/>
              <a:gdLst/>
              <a:ahLst/>
              <a:cxnLst/>
              <a:rect l="0" t="0" r="0" b="0"/>
              <a:pathLst>
                <a:path w="1848612" h="1170432">
                  <a:moveTo>
                    <a:pt x="924306" y="0"/>
                  </a:moveTo>
                  <a:cubicBezTo>
                    <a:pt x="1434846" y="0"/>
                    <a:pt x="1848612" y="262001"/>
                    <a:pt x="1848612" y="585216"/>
                  </a:cubicBezTo>
                  <a:cubicBezTo>
                    <a:pt x="1848612" y="908431"/>
                    <a:pt x="1434846" y="1170432"/>
                    <a:pt x="924306" y="1170432"/>
                  </a:cubicBezTo>
                  <a:cubicBezTo>
                    <a:pt x="413766" y="1170432"/>
                    <a:pt x="0" y="908431"/>
                    <a:pt x="0" y="585216"/>
                  </a:cubicBezTo>
                  <a:cubicBezTo>
                    <a:pt x="0" y="262001"/>
                    <a:pt x="413766" y="0"/>
                    <a:pt x="92430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E69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BO"/>
            </a:p>
          </p:txBody>
        </p:sp>
        <p:sp>
          <p:nvSpPr>
            <p:cNvPr id="114" name="Shape 100">
              <a:extLst>
                <a:ext uri="{FF2B5EF4-FFF2-40B4-BE49-F238E27FC236}">
                  <a16:creationId xmlns:a16="http://schemas.microsoft.com/office/drawing/2014/main" id="{F7577A69-5D44-4B11-9461-FF9835BD55E7}"/>
                </a:ext>
              </a:extLst>
            </p:cNvPr>
            <p:cNvSpPr/>
            <p:nvPr/>
          </p:nvSpPr>
          <p:spPr>
            <a:xfrm>
              <a:off x="938149" y="1548384"/>
              <a:ext cx="1848612" cy="1170432"/>
            </a:xfrm>
            <a:custGeom>
              <a:avLst/>
              <a:gdLst/>
              <a:ahLst/>
              <a:cxnLst/>
              <a:rect l="0" t="0" r="0" b="0"/>
              <a:pathLst>
                <a:path w="1848612" h="1170432">
                  <a:moveTo>
                    <a:pt x="0" y="585216"/>
                  </a:moveTo>
                  <a:cubicBezTo>
                    <a:pt x="0" y="262001"/>
                    <a:pt x="413766" y="0"/>
                    <a:pt x="924306" y="0"/>
                  </a:cubicBezTo>
                  <a:cubicBezTo>
                    <a:pt x="1434846" y="0"/>
                    <a:pt x="1848612" y="262001"/>
                    <a:pt x="1848612" y="585216"/>
                  </a:cubicBezTo>
                  <a:cubicBezTo>
                    <a:pt x="1848612" y="908431"/>
                    <a:pt x="1434846" y="1170432"/>
                    <a:pt x="924306" y="1170432"/>
                  </a:cubicBezTo>
                  <a:cubicBezTo>
                    <a:pt x="413766" y="1170432"/>
                    <a:pt x="0" y="908431"/>
                    <a:pt x="0" y="585216"/>
                  </a:cubicBezTo>
                  <a:close/>
                </a:path>
              </a:pathLst>
            </a:custGeom>
            <a:ln w="6096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BO"/>
            </a:p>
          </p:txBody>
        </p:sp>
        <p:sp>
          <p:nvSpPr>
            <p:cNvPr id="115" name="Rectangle 101">
              <a:extLst>
                <a:ext uri="{FF2B5EF4-FFF2-40B4-BE49-F238E27FC236}">
                  <a16:creationId xmlns:a16="http://schemas.microsoft.com/office/drawing/2014/main" id="{46FAEE7C-8F4A-4F9F-80FC-68EC73EF531C}"/>
                </a:ext>
              </a:extLst>
            </p:cNvPr>
            <p:cNvSpPr/>
            <p:nvPr/>
          </p:nvSpPr>
          <p:spPr>
            <a:xfrm>
              <a:off x="1367917" y="2026723"/>
              <a:ext cx="1318114" cy="30103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6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Diseñador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6" name="Shape 102">
              <a:extLst>
                <a:ext uri="{FF2B5EF4-FFF2-40B4-BE49-F238E27FC236}">
                  <a16:creationId xmlns:a16="http://schemas.microsoft.com/office/drawing/2014/main" id="{DFC6E41E-552D-4824-8AB5-EC897B0A7B70}"/>
                </a:ext>
              </a:extLst>
            </p:cNvPr>
            <p:cNvSpPr/>
            <p:nvPr/>
          </p:nvSpPr>
          <p:spPr>
            <a:xfrm>
              <a:off x="704977" y="3646932"/>
              <a:ext cx="2273808" cy="1505712"/>
            </a:xfrm>
            <a:custGeom>
              <a:avLst/>
              <a:gdLst/>
              <a:ahLst/>
              <a:cxnLst/>
              <a:rect l="0" t="0" r="0" b="0"/>
              <a:pathLst>
                <a:path w="2273808" h="1505712">
                  <a:moveTo>
                    <a:pt x="1136904" y="0"/>
                  </a:moveTo>
                  <a:cubicBezTo>
                    <a:pt x="1764792" y="0"/>
                    <a:pt x="2273808" y="337058"/>
                    <a:pt x="2273808" y="752856"/>
                  </a:cubicBezTo>
                  <a:cubicBezTo>
                    <a:pt x="2273808" y="1168642"/>
                    <a:pt x="1764792" y="1505712"/>
                    <a:pt x="1136904" y="1505712"/>
                  </a:cubicBezTo>
                  <a:cubicBezTo>
                    <a:pt x="509016" y="1505712"/>
                    <a:pt x="0" y="1168642"/>
                    <a:pt x="0" y="752856"/>
                  </a:cubicBezTo>
                  <a:cubicBezTo>
                    <a:pt x="0" y="337058"/>
                    <a:pt x="509016" y="0"/>
                    <a:pt x="113690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E69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BO"/>
            </a:p>
          </p:txBody>
        </p:sp>
        <p:sp>
          <p:nvSpPr>
            <p:cNvPr id="117" name="Shape 103">
              <a:extLst>
                <a:ext uri="{FF2B5EF4-FFF2-40B4-BE49-F238E27FC236}">
                  <a16:creationId xmlns:a16="http://schemas.microsoft.com/office/drawing/2014/main" id="{867A622E-8F2A-46B3-A7F8-8E829E9AE336}"/>
                </a:ext>
              </a:extLst>
            </p:cNvPr>
            <p:cNvSpPr/>
            <p:nvPr/>
          </p:nvSpPr>
          <p:spPr>
            <a:xfrm>
              <a:off x="704977" y="3646932"/>
              <a:ext cx="2273808" cy="1505712"/>
            </a:xfrm>
            <a:custGeom>
              <a:avLst/>
              <a:gdLst/>
              <a:ahLst/>
              <a:cxnLst/>
              <a:rect l="0" t="0" r="0" b="0"/>
              <a:pathLst>
                <a:path w="2273808" h="1505712">
                  <a:moveTo>
                    <a:pt x="0" y="752856"/>
                  </a:moveTo>
                  <a:cubicBezTo>
                    <a:pt x="0" y="337058"/>
                    <a:pt x="509016" y="0"/>
                    <a:pt x="1136904" y="0"/>
                  </a:cubicBezTo>
                  <a:cubicBezTo>
                    <a:pt x="1764792" y="0"/>
                    <a:pt x="2273808" y="337058"/>
                    <a:pt x="2273808" y="752856"/>
                  </a:cubicBezTo>
                  <a:cubicBezTo>
                    <a:pt x="2273808" y="1168642"/>
                    <a:pt x="1764792" y="1505712"/>
                    <a:pt x="1136904" y="1505712"/>
                  </a:cubicBezTo>
                  <a:cubicBezTo>
                    <a:pt x="509016" y="1505712"/>
                    <a:pt x="0" y="1168642"/>
                    <a:pt x="0" y="752856"/>
                  </a:cubicBezTo>
                  <a:close/>
                </a:path>
              </a:pathLst>
            </a:custGeom>
            <a:ln w="6096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BO"/>
            </a:p>
          </p:txBody>
        </p:sp>
        <p:sp>
          <p:nvSpPr>
            <p:cNvPr id="118" name="Rectangle 104">
              <a:extLst>
                <a:ext uri="{FF2B5EF4-FFF2-40B4-BE49-F238E27FC236}">
                  <a16:creationId xmlns:a16="http://schemas.microsoft.com/office/drawing/2014/main" id="{29EB24A0-9BA5-4F15-BB00-3D8F03A71C2B}"/>
                </a:ext>
              </a:extLst>
            </p:cNvPr>
            <p:cNvSpPr/>
            <p:nvPr/>
          </p:nvSpPr>
          <p:spPr>
            <a:xfrm>
              <a:off x="1181735" y="4293771"/>
              <a:ext cx="1755238" cy="30058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6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Desarrollador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19" name="Picture 106">
              <a:extLst>
                <a:ext uri="{FF2B5EF4-FFF2-40B4-BE49-F238E27FC236}">
                  <a16:creationId xmlns:a16="http://schemas.microsoft.com/office/drawing/2014/main" id="{0E0B7451-23AF-4775-97AD-66D38D5FB476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5013325" y="3927361"/>
              <a:ext cx="2179321" cy="1391412"/>
            </a:xfrm>
            <a:prstGeom prst="rect">
              <a:avLst/>
            </a:prstGeom>
          </p:spPr>
        </p:pic>
        <p:pic>
          <p:nvPicPr>
            <p:cNvPr id="120" name="Picture 108">
              <a:extLst>
                <a:ext uri="{FF2B5EF4-FFF2-40B4-BE49-F238E27FC236}">
                  <a16:creationId xmlns:a16="http://schemas.microsoft.com/office/drawing/2014/main" id="{951F6A66-CCFF-429D-AF7A-E1591211D23E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5479669" y="4261104"/>
              <a:ext cx="1246632" cy="784847"/>
            </a:xfrm>
            <a:prstGeom prst="rect">
              <a:avLst/>
            </a:prstGeom>
          </p:spPr>
        </p:pic>
        <p:pic>
          <p:nvPicPr>
            <p:cNvPr id="121" name="Picture 6670">
              <a:extLst>
                <a:ext uri="{FF2B5EF4-FFF2-40B4-BE49-F238E27FC236}">
                  <a16:creationId xmlns:a16="http://schemas.microsoft.com/office/drawing/2014/main" id="{79908883-8C2C-4A6C-AC4B-7DEBE75CFCDA}"/>
                </a:ext>
              </a:extLst>
            </p:cNvPr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5069205" y="3962908"/>
              <a:ext cx="2069592" cy="1283208"/>
            </a:xfrm>
            <a:prstGeom prst="rect">
              <a:avLst/>
            </a:prstGeom>
          </p:spPr>
        </p:pic>
        <p:sp>
          <p:nvSpPr>
            <p:cNvPr id="122" name="Rectangle 110">
              <a:extLst>
                <a:ext uri="{FF2B5EF4-FFF2-40B4-BE49-F238E27FC236}">
                  <a16:creationId xmlns:a16="http://schemas.microsoft.com/office/drawing/2014/main" id="{787A581E-F504-4B0D-9057-EE41B6F52079}"/>
                </a:ext>
              </a:extLst>
            </p:cNvPr>
            <p:cNvSpPr/>
            <p:nvPr/>
          </p:nvSpPr>
          <p:spPr>
            <a:xfrm>
              <a:off x="5718048" y="4377896"/>
              <a:ext cx="1106852" cy="30058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6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Tester o 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3" name="Rectangle 111">
              <a:extLst>
                <a:ext uri="{FF2B5EF4-FFF2-40B4-BE49-F238E27FC236}">
                  <a16:creationId xmlns:a16="http://schemas.microsoft.com/office/drawing/2014/main" id="{963E0A26-C07E-426C-895B-E8CBA8E7A9E8}"/>
                </a:ext>
              </a:extLst>
            </p:cNvPr>
            <p:cNvSpPr/>
            <p:nvPr/>
          </p:nvSpPr>
          <p:spPr>
            <a:xfrm>
              <a:off x="5661660" y="4621736"/>
              <a:ext cx="1181075" cy="30058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6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probador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4" name="Shape 112">
              <a:extLst>
                <a:ext uri="{FF2B5EF4-FFF2-40B4-BE49-F238E27FC236}">
                  <a16:creationId xmlns:a16="http://schemas.microsoft.com/office/drawing/2014/main" id="{83465C36-B06C-4BF3-8CF7-61E4B84561C1}"/>
                </a:ext>
              </a:extLst>
            </p:cNvPr>
            <p:cNvSpPr/>
            <p:nvPr/>
          </p:nvSpPr>
          <p:spPr>
            <a:xfrm>
              <a:off x="4669663" y="2551303"/>
              <a:ext cx="1362201" cy="382143"/>
            </a:xfrm>
            <a:custGeom>
              <a:avLst/>
              <a:gdLst/>
              <a:ahLst/>
              <a:cxnLst/>
              <a:rect l="0" t="0" r="0" b="0"/>
              <a:pathLst>
                <a:path w="1362201" h="382143">
                  <a:moveTo>
                    <a:pt x="1237488" y="0"/>
                  </a:moveTo>
                  <a:lnTo>
                    <a:pt x="1362201" y="28067"/>
                  </a:lnTo>
                  <a:lnTo>
                    <a:pt x="1264920" y="110998"/>
                  </a:lnTo>
                  <a:lnTo>
                    <a:pt x="1255781" y="74019"/>
                  </a:lnTo>
                  <a:lnTo>
                    <a:pt x="9144" y="382143"/>
                  </a:lnTo>
                  <a:lnTo>
                    <a:pt x="0" y="345186"/>
                  </a:lnTo>
                  <a:lnTo>
                    <a:pt x="1246618" y="36942"/>
                  </a:lnTo>
                  <a:lnTo>
                    <a:pt x="1237488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BO"/>
            </a:p>
          </p:txBody>
        </p:sp>
        <p:sp>
          <p:nvSpPr>
            <p:cNvPr id="125" name="Shape 113">
              <a:extLst>
                <a:ext uri="{FF2B5EF4-FFF2-40B4-BE49-F238E27FC236}">
                  <a16:creationId xmlns:a16="http://schemas.microsoft.com/office/drawing/2014/main" id="{6D41D44D-5544-42B0-B593-1D1612B74DC8}"/>
                </a:ext>
              </a:extLst>
            </p:cNvPr>
            <p:cNvSpPr/>
            <p:nvPr/>
          </p:nvSpPr>
          <p:spPr>
            <a:xfrm>
              <a:off x="4897247" y="3263011"/>
              <a:ext cx="1152271" cy="217805"/>
            </a:xfrm>
            <a:custGeom>
              <a:avLst/>
              <a:gdLst/>
              <a:ahLst/>
              <a:cxnLst/>
              <a:rect l="0" t="0" r="0" b="0"/>
              <a:pathLst>
                <a:path w="1152271" h="217805">
                  <a:moveTo>
                    <a:pt x="5080" y="0"/>
                  </a:moveTo>
                  <a:lnTo>
                    <a:pt x="1041565" y="142315"/>
                  </a:lnTo>
                  <a:lnTo>
                    <a:pt x="1046734" y="104521"/>
                  </a:lnTo>
                  <a:lnTo>
                    <a:pt x="1152271" y="176784"/>
                  </a:lnTo>
                  <a:lnTo>
                    <a:pt x="1031240" y="217805"/>
                  </a:lnTo>
                  <a:lnTo>
                    <a:pt x="1036405" y="180042"/>
                  </a:lnTo>
                  <a:lnTo>
                    <a:pt x="0" y="37846"/>
                  </a:lnTo>
                  <a:lnTo>
                    <a:pt x="508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BO"/>
            </a:p>
          </p:txBody>
        </p:sp>
        <p:sp>
          <p:nvSpPr>
            <p:cNvPr id="126" name="Shape 114">
              <a:extLst>
                <a:ext uri="{FF2B5EF4-FFF2-40B4-BE49-F238E27FC236}">
                  <a16:creationId xmlns:a16="http://schemas.microsoft.com/office/drawing/2014/main" id="{4F7660E4-5C28-423E-BE1A-E505F840C755}"/>
                </a:ext>
              </a:extLst>
            </p:cNvPr>
            <p:cNvSpPr/>
            <p:nvPr/>
          </p:nvSpPr>
          <p:spPr>
            <a:xfrm>
              <a:off x="4663059" y="3632200"/>
              <a:ext cx="712851" cy="522478"/>
            </a:xfrm>
            <a:custGeom>
              <a:avLst/>
              <a:gdLst/>
              <a:ahLst/>
              <a:cxnLst/>
              <a:rect l="0" t="0" r="0" b="0"/>
              <a:pathLst>
                <a:path w="712851" h="522478">
                  <a:moveTo>
                    <a:pt x="22352" y="0"/>
                  </a:moveTo>
                  <a:lnTo>
                    <a:pt x="631355" y="440062"/>
                  </a:lnTo>
                  <a:lnTo>
                    <a:pt x="653669" y="409194"/>
                  </a:lnTo>
                  <a:lnTo>
                    <a:pt x="712851" y="522478"/>
                  </a:lnTo>
                  <a:lnTo>
                    <a:pt x="586740" y="501777"/>
                  </a:lnTo>
                  <a:lnTo>
                    <a:pt x="609071" y="470887"/>
                  </a:lnTo>
                  <a:lnTo>
                    <a:pt x="0" y="30988"/>
                  </a:lnTo>
                  <a:lnTo>
                    <a:pt x="22352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BO"/>
            </a:p>
          </p:txBody>
        </p:sp>
        <p:sp>
          <p:nvSpPr>
            <p:cNvPr id="127" name="Shape 115">
              <a:extLst>
                <a:ext uri="{FF2B5EF4-FFF2-40B4-BE49-F238E27FC236}">
                  <a16:creationId xmlns:a16="http://schemas.microsoft.com/office/drawing/2014/main" id="{E4868E98-53A7-4A64-AA44-E6F9B79782FD}"/>
                </a:ext>
              </a:extLst>
            </p:cNvPr>
            <p:cNvSpPr/>
            <p:nvPr/>
          </p:nvSpPr>
          <p:spPr>
            <a:xfrm>
              <a:off x="2516251" y="2530348"/>
              <a:ext cx="1077722" cy="402082"/>
            </a:xfrm>
            <a:custGeom>
              <a:avLst/>
              <a:gdLst/>
              <a:ahLst/>
              <a:cxnLst/>
              <a:rect l="0" t="0" r="0" b="0"/>
              <a:pathLst>
                <a:path w="1077722" h="402082">
                  <a:moveTo>
                    <a:pt x="126619" y="0"/>
                  </a:moveTo>
                  <a:lnTo>
                    <a:pt x="114301" y="36023"/>
                  </a:lnTo>
                  <a:lnTo>
                    <a:pt x="1077722" y="366014"/>
                  </a:lnTo>
                  <a:lnTo>
                    <a:pt x="1065403" y="402082"/>
                  </a:lnTo>
                  <a:lnTo>
                    <a:pt x="101969" y="72086"/>
                  </a:lnTo>
                  <a:lnTo>
                    <a:pt x="89662" y="108077"/>
                  </a:lnTo>
                  <a:lnTo>
                    <a:pt x="0" y="17018"/>
                  </a:lnTo>
                  <a:lnTo>
                    <a:pt x="126619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BO"/>
            </a:p>
          </p:txBody>
        </p:sp>
        <p:sp>
          <p:nvSpPr>
            <p:cNvPr id="128" name="Shape 116">
              <a:extLst>
                <a:ext uri="{FF2B5EF4-FFF2-40B4-BE49-F238E27FC236}">
                  <a16:creationId xmlns:a16="http://schemas.microsoft.com/office/drawing/2014/main" id="{7EABC7D5-8AD7-4423-87E4-8C70F23116F3}"/>
                </a:ext>
              </a:extLst>
            </p:cNvPr>
            <p:cNvSpPr/>
            <p:nvPr/>
          </p:nvSpPr>
          <p:spPr>
            <a:xfrm>
              <a:off x="2645791" y="3629152"/>
              <a:ext cx="946658" cy="268732"/>
            </a:xfrm>
            <a:custGeom>
              <a:avLst/>
              <a:gdLst/>
              <a:ahLst/>
              <a:cxnLst/>
              <a:rect l="0" t="0" r="0" b="0"/>
              <a:pathLst>
                <a:path w="946658" h="268732">
                  <a:moveTo>
                    <a:pt x="937895" y="0"/>
                  </a:moveTo>
                  <a:lnTo>
                    <a:pt x="946658" y="37084"/>
                  </a:lnTo>
                  <a:lnTo>
                    <a:pt x="115655" y="231606"/>
                  </a:lnTo>
                  <a:lnTo>
                    <a:pt x="124333" y="268732"/>
                  </a:lnTo>
                  <a:lnTo>
                    <a:pt x="0" y="239014"/>
                  </a:lnTo>
                  <a:lnTo>
                    <a:pt x="98298" y="157353"/>
                  </a:lnTo>
                  <a:lnTo>
                    <a:pt x="106960" y="194411"/>
                  </a:lnTo>
                  <a:lnTo>
                    <a:pt x="937895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BO"/>
            </a:p>
          </p:txBody>
        </p:sp>
        <p:sp>
          <p:nvSpPr>
            <p:cNvPr id="129" name="Rectangle 117">
              <a:extLst>
                <a:ext uri="{FF2B5EF4-FFF2-40B4-BE49-F238E27FC236}">
                  <a16:creationId xmlns:a16="http://schemas.microsoft.com/office/drawing/2014/main" id="{24C31745-B279-42E9-9CB4-54E3440367E6}"/>
                </a:ext>
              </a:extLst>
            </p:cNvPr>
            <p:cNvSpPr/>
            <p:nvPr/>
          </p:nvSpPr>
          <p:spPr>
            <a:xfrm>
              <a:off x="7345045" y="2210816"/>
              <a:ext cx="1655235" cy="33900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8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COORDINA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0" name="Rectangle 118">
              <a:extLst>
                <a:ext uri="{FF2B5EF4-FFF2-40B4-BE49-F238E27FC236}">
                  <a16:creationId xmlns:a16="http://schemas.microsoft.com/office/drawing/2014/main" id="{6A8E1B08-222F-403C-ACC9-CF11AE37946C}"/>
                </a:ext>
              </a:extLst>
            </p:cNvPr>
            <p:cNvSpPr/>
            <p:nvPr/>
          </p:nvSpPr>
          <p:spPr>
            <a:xfrm>
              <a:off x="7345045" y="2561336"/>
              <a:ext cx="253266" cy="33900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8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M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1" name="Rectangle 119">
              <a:extLst>
                <a:ext uri="{FF2B5EF4-FFF2-40B4-BE49-F238E27FC236}">
                  <a16:creationId xmlns:a16="http://schemas.microsoft.com/office/drawing/2014/main" id="{C4C10C39-9A4B-4CB0-BE1A-308BAFBBBD44}"/>
                </a:ext>
              </a:extLst>
            </p:cNvPr>
            <p:cNvSpPr/>
            <p:nvPr/>
          </p:nvSpPr>
          <p:spPr>
            <a:xfrm>
              <a:off x="7535545" y="2561336"/>
              <a:ext cx="1919951" cy="33900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8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ision y vision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2" name="Rectangle 120">
              <a:extLst>
                <a:ext uri="{FF2B5EF4-FFF2-40B4-BE49-F238E27FC236}">
                  <a16:creationId xmlns:a16="http://schemas.microsoft.com/office/drawing/2014/main" id="{07E38100-BC6A-44A4-9DAA-DF7D283792B3}"/>
                </a:ext>
              </a:extLst>
            </p:cNvPr>
            <p:cNvSpPr/>
            <p:nvPr/>
          </p:nvSpPr>
          <p:spPr>
            <a:xfrm>
              <a:off x="7613904" y="4413253"/>
              <a:ext cx="149928" cy="30058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6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a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3" name="Rectangle 121">
              <a:extLst>
                <a:ext uri="{FF2B5EF4-FFF2-40B4-BE49-F238E27FC236}">
                  <a16:creationId xmlns:a16="http://schemas.microsoft.com/office/drawing/2014/main" id="{8A31B883-8452-495B-88E5-1EA307034DC6}"/>
                </a:ext>
              </a:extLst>
            </p:cNvPr>
            <p:cNvSpPr/>
            <p:nvPr/>
          </p:nvSpPr>
          <p:spPr>
            <a:xfrm>
              <a:off x="7726680" y="4413253"/>
              <a:ext cx="1260288" cy="30058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6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segura la 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4" name="Rectangle 122">
              <a:extLst>
                <a:ext uri="{FF2B5EF4-FFF2-40B4-BE49-F238E27FC236}">
                  <a16:creationId xmlns:a16="http://schemas.microsoft.com/office/drawing/2014/main" id="{8901B408-4629-4AB3-BE4C-09A684507126}"/>
                </a:ext>
              </a:extLst>
            </p:cNvPr>
            <p:cNvSpPr/>
            <p:nvPr/>
          </p:nvSpPr>
          <p:spPr>
            <a:xfrm>
              <a:off x="7613904" y="4657093"/>
              <a:ext cx="1471640" cy="30058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6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calidad del 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5" name="Rectangle 123">
              <a:extLst>
                <a:ext uri="{FF2B5EF4-FFF2-40B4-BE49-F238E27FC236}">
                  <a16:creationId xmlns:a16="http://schemas.microsoft.com/office/drawing/2014/main" id="{E850A0F9-8A88-47AE-A3CB-45B5FF7D52CA}"/>
                </a:ext>
              </a:extLst>
            </p:cNvPr>
            <p:cNvSpPr/>
            <p:nvPr/>
          </p:nvSpPr>
          <p:spPr>
            <a:xfrm>
              <a:off x="7613904" y="4900933"/>
              <a:ext cx="1165891" cy="30058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6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producto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6" name="Rectangle 124">
              <a:extLst>
                <a:ext uri="{FF2B5EF4-FFF2-40B4-BE49-F238E27FC236}">
                  <a16:creationId xmlns:a16="http://schemas.microsoft.com/office/drawing/2014/main" id="{1232954A-87B9-4F72-AAEB-86C502D344E1}"/>
                </a:ext>
              </a:extLst>
            </p:cNvPr>
            <p:cNvSpPr/>
            <p:nvPr/>
          </p:nvSpPr>
          <p:spPr>
            <a:xfrm>
              <a:off x="51435" y="2506170"/>
              <a:ext cx="1335771" cy="30058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6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diseño de 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7" name="Rectangle 125">
              <a:extLst>
                <a:ext uri="{FF2B5EF4-FFF2-40B4-BE49-F238E27FC236}">
                  <a16:creationId xmlns:a16="http://schemas.microsoft.com/office/drawing/2014/main" id="{F40FC583-7EAC-462A-8DEA-F68A4D95C5C2}"/>
                </a:ext>
              </a:extLst>
            </p:cNvPr>
            <p:cNvSpPr/>
            <p:nvPr/>
          </p:nvSpPr>
          <p:spPr>
            <a:xfrm>
              <a:off x="51435" y="2750010"/>
              <a:ext cx="1329611" cy="30058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6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prototipos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8" name="Rectangle 126">
              <a:extLst>
                <a:ext uri="{FF2B5EF4-FFF2-40B4-BE49-F238E27FC236}">
                  <a16:creationId xmlns:a16="http://schemas.microsoft.com/office/drawing/2014/main" id="{521A5136-5E29-4256-8097-F31CD8198C9B}"/>
                </a:ext>
              </a:extLst>
            </p:cNvPr>
            <p:cNvSpPr/>
            <p:nvPr/>
          </p:nvSpPr>
          <p:spPr>
            <a:xfrm>
              <a:off x="0" y="4508068"/>
              <a:ext cx="169091" cy="33900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8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c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9" name="Rectangle 127">
              <a:extLst>
                <a:ext uri="{FF2B5EF4-FFF2-40B4-BE49-F238E27FC236}">
                  <a16:creationId xmlns:a16="http://schemas.microsoft.com/office/drawing/2014/main" id="{8ED329F6-44BD-48E1-8A0F-52E21E859F87}"/>
                </a:ext>
              </a:extLst>
            </p:cNvPr>
            <p:cNvSpPr/>
            <p:nvPr/>
          </p:nvSpPr>
          <p:spPr>
            <a:xfrm>
              <a:off x="126492" y="4508068"/>
              <a:ext cx="915610" cy="33900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8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ódigo </a:t>
              </a:r>
              <a:endParaRPr lang="es-BO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0" name="Rectangle 128">
              <a:extLst>
                <a:ext uri="{FF2B5EF4-FFF2-40B4-BE49-F238E27FC236}">
                  <a16:creationId xmlns:a16="http://schemas.microsoft.com/office/drawing/2014/main" id="{51CDF6B0-365B-4DA6-B802-B91F4E5A1B0B}"/>
                </a:ext>
              </a:extLst>
            </p:cNvPr>
            <p:cNvSpPr/>
            <p:nvPr/>
          </p:nvSpPr>
          <p:spPr>
            <a:xfrm>
              <a:off x="0" y="4782113"/>
              <a:ext cx="1486643" cy="33945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BO" sz="1800" b="1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ejectuable</a:t>
              </a:r>
              <a:endParaRPr lang="es-BO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419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521200"/>
            <a:ext cx="9144000" cy="622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57835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 es testing o pruebas de software</a:t>
            </a:r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13"/>
          <p:cNvSpPr txBox="1"/>
          <p:nvPr/>
        </p:nvSpPr>
        <p:spPr>
          <a:xfrm>
            <a:off x="654550" y="4428338"/>
            <a:ext cx="7846200" cy="63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i="1" dirty="0">
                <a:latin typeface="Lora"/>
                <a:ea typeface="Lora"/>
                <a:cs typeface="Lora"/>
                <a:sym typeface="Lora"/>
              </a:rPr>
              <a:t>Las pruebas de software o testing es el proceso que permite verificar la calidad de un producto o software. Permite indentificar posibles fallos en la implementacion, calidad o usabilidad de un programa o app.</a:t>
            </a:r>
            <a:endParaRPr sz="1200" i="1" dirty="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100" i="1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952" y="1263949"/>
            <a:ext cx="6192354" cy="314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88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666594"/>
            <a:ext cx="9144000" cy="4767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381249" y="896112"/>
            <a:ext cx="742641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Porque es necesario tener un Tester en el Equipo de Desarrollo?</a:t>
            </a:r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13" name="Google Shape;92;p13"/>
          <p:cNvSpPr txBox="1"/>
          <p:nvPr/>
        </p:nvSpPr>
        <p:spPr>
          <a:xfrm>
            <a:off x="5651" y="1768015"/>
            <a:ext cx="2369687" cy="297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EL EXITO DE UN SOFTWARE DEPENDE DEL TRABAJO EN EQUIPO</a:t>
            </a:r>
            <a:endParaRPr lang="es-ES" sz="1600" dirty="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BO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Los miembros del equipo se pueden comparar con las herramientas necesarias para completar trabajos de máxima calidad.</a:t>
            </a:r>
            <a:endParaRPr sz="16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93;p13"/>
          <p:cNvSpPr txBox="1"/>
          <p:nvPr/>
        </p:nvSpPr>
        <p:spPr>
          <a:xfrm>
            <a:off x="2607814" y="1688331"/>
            <a:ext cx="3466518" cy="297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QUE SON LOS TESTERS o (SQA)</a:t>
            </a:r>
            <a:endParaRPr sz="1600" dirty="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>
              <a:spcBef>
                <a:spcPts val="600"/>
              </a:spcBef>
            </a:pPr>
            <a:r>
              <a:rPr lang="es-ES" sz="1600" dirty="0">
                <a:latin typeface="Quattrocento Sans"/>
                <a:ea typeface="Quattrocento Sans"/>
                <a:cs typeface="Quattrocento Sans"/>
              </a:rPr>
              <a:t>son aquellas personas quienes realizan un conjunto de actividades con el objetivo de asegurar la calidad de un software durante todas sus fases</a:t>
            </a:r>
            <a:r>
              <a:rPr lang="es-BO" sz="1600" dirty="0">
                <a:latin typeface="Quattrocento Sans"/>
                <a:ea typeface="Quattrocento Sans"/>
                <a:cs typeface="Quattrocento Sans"/>
                <a:sym typeface="Quattrocento Sans"/>
              </a:rPr>
              <a:t>. N</a:t>
            </a:r>
            <a:r>
              <a:rPr lang="es-ES" sz="1600" dirty="0">
                <a:latin typeface="Quattrocento Sans"/>
                <a:ea typeface="Quattrocento Sans"/>
                <a:cs typeface="Quattrocento Sans"/>
              </a:rPr>
              <a:t>o se limitan a buscar bugs o defectos: también se encargan de asegurar que el software cumpla con los requerimientos funcionales y no funcionales.</a:t>
            </a:r>
            <a:endParaRPr lang="es-BO" sz="16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sz="1200" u="sng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92;p13"/>
          <p:cNvSpPr txBox="1"/>
          <p:nvPr/>
        </p:nvSpPr>
        <p:spPr>
          <a:xfrm>
            <a:off x="6306808" y="1769878"/>
            <a:ext cx="2670267" cy="297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IMPORTANCIA DEL TEST</a:t>
            </a:r>
            <a:endParaRPr sz="1600" dirty="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s-ES" sz="1600" dirty="0">
                <a:latin typeface="Quattrocento Sans"/>
                <a:ea typeface="Quattrocento Sans"/>
                <a:cs typeface="Quattrocento Sans"/>
              </a:rPr>
              <a:t>El software testing es fundamental, ya sea implementando como un rol de soporte para desarrolladores o como una entidad independiente.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60559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943;p48"/>
          <p:cNvGrpSpPr/>
          <p:nvPr/>
        </p:nvGrpSpPr>
        <p:grpSpPr>
          <a:xfrm>
            <a:off x="1220681" y="3495938"/>
            <a:ext cx="342882" cy="350068"/>
            <a:chOff x="3951850" y="2985350"/>
            <a:chExt cx="407950" cy="416500"/>
          </a:xfrm>
        </p:grpSpPr>
        <p:sp>
          <p:nvSpPr>
            <p:cNvPr id="4" name="Google Shape;944;p4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45;p4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46;p4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47;p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4008"/>
            <a:ext cx="8152684" cy="3187699"/>
          </a:xfrm>
          <a:prstGeom prst="rect">
            <a:avLst/>
          </a:prstGeom>
        </p:spPr>
      </p:pic>
      <p:sp>
        <p:nvSpPr>
          <p:cNvPr id="10" name="Google Shape;85;p13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4;p13"/>
          <p:cNvSpPr txBox="1"/>
          <p:nvPr/>
        </p:nvSpPr>
        <p:spPr>
          <a:xfrm>
            <a:off x="881065" y="4222956"/>
            <a:ext cx="7846200" cy="63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i="1" dirty="0">
                <a:latin typeface="Lora"/>
                <a:ea typeface="Lora"/>
                <a:cs typeface="Lora"/>
                <a:sym typeface="Lora"/>
              </a:rPr>
              <a:t>Que nos ha pasado como usuarios cuando se nos presenta un fallo!.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i="1" dirty="0">
                <a:latin typeface="Lora"/>
                <a:ea typeface="Lora"/>
                <a:cs typeface="Lora"/>
                <a:sym typeface="Lora"/>
              </a:rPr>
              <a:t>La experiencia del usuario puede hacer que desde ese momento deje de usar la app.</a:t>
            </a:r>
            <a:endParaRPr sz="1200" i="1" dirty="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100" i="1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" name="Google Shape;95;p13"/>
          <p:cNvSpPr txBox="1">
            <a:spLocks/>
          </p:cNvSpPr>
          <p:nvPr/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25696934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3032</TotalTime>
  <Words>1355</Words>
  <Application>Microsoft Office PowerPoint</Application>
  <PresentationFormat>Presentación en pantalla (16:9)</PresentationFormat>
  <Paragraphs>162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3" baseType="lpstr">
      <vt:lpstr>Quattrocento Sans</vt:lpstr>
      <vt:lpstr>Wingdings</vt:lpstr>
      <vt:lpstr>Arial</vt:lpstr>
      <vt:lpstr>Times New Roman</vt:lpstr>
      <vt:lpstr>Lora</vt:lpstr>
      <vt:lpstr>Segoe UI</vt:lpstr>
      <vt:lpstr>Calibri</vt:lpstr>
      <vt:lpstr>Viola template</vt:lpstr>
      <vt:lpstr>Prueba y Mantenimiento de Software</vt:lpstr>
      <vt:lpstr>Que es el Software Testing y porque es tan importante?</vt:lpstr>
      <vt:lpstr>Que es el Software Testing y porque es tan importante?</vt:lpstr>
      <vt:lpstr>Que es el Software Testing y porque es tan importante?</vt:lpstr>
      <vt:lpstr>Equipo</vt:lpstr>
      <vt:lpstr>Presentación de PowerPoint</vt:lpstr>
      <vt:lpstr>Que es testing o pruebas de software</vt:lpstr>
      <vt:lpstr>Porque es necesario tener un Tester en el Equipo de Desarrollo?</vt:lpstr>
      <vt:lpstr>Presentación de PowerPoint</vt:lpstr>
      <vt:lpstr>Que causa los fallos?</vt:lpstr>
      <vt:lpstr>Porque son necesarias las pruebas?</vt:lpstr>
      <vt:lpstr>Porque son necesarias las pruebas?</vt:lpstr>
      <vt:lpstr>Razones para hacer pruebas?</vt:lpstr>
      <vt:lpstr>Beneficios de las pruebas</vt:lpstr>
      <vt:lpstr>Cuanto testing es necesario?</vt:lpstr>
      <vt:lpstr>Proceso de ejecucion de pruebas</vt:lpstr>
      <vt:lpstr>Responsabilidades del Tester o QA en un equipo de desarrollo de software?</vt:lpstr>
      <vt:lpstr>Proceso de pruebas de software</vt:lpstr>
      <vt:lpstr>Modelo de desarrollo de software</vt:lpstr>
      <vt:lpstr>Modelo V</vt:lpstr>
      <vt:lpstr> Ciclo de vida del Desarrollo de Software -  Modelo en Cascada</vt:lpstr>
      <vt:lpstr> Metodologias de Desarrollo Agil</vt:lpstr>
      <vt:lpstr> Metodologias de Desarollo Agil</vt:lpstr>
      <vt:lpstr> Etapas en Scrum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en la Práctica</dc:title>
  <dc:creator>Juan Carlos</dc:creator>
  <cp:lastModifiedBy>Juan Bergman Villarroel</cp:lastModifiedBy>
  <cp:revision>79</cp:revision>
  <cp:lastPrinted>2022-02-09T21:26:49Z</cp:lastPrinted>
  <dcterms:modified xsi:type="dcterms:W3CDTF">2023-03-06T02:59:34Z</dcterms:modified>
</cp:coreProperties>
</file>